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62" r:id="rId2"/>
    <p:sldId id="26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0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4" y="114"/>
      </p:cViewPr>
      <p:guideLst>
        <p:guide orient="horz" pos="150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41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8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109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90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56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38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21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63929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  <p15:guide id="4" pos="71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4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6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6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4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00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0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7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5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ofesinis.lamabpo.l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335709" cy="680011"/>
          </a:xfrm>
        </p:spPr>
        <p:txBody>
          <a:bodyPr/>
          <a:lstStyle/>
          <a:p>
            <a:r>
              <a:rPr lang="lt-LT" dirty="0"/>
              <a:t>2020 m. priėmimas į profesinio mokymo įstaigas </a:t>
            </a:r>
          </a:p>
        </p:txBody>
      </p:sp>
      <p:grpSp>
        <p:nvGrpSpPr>
          <p:cNvPr id="8" name="Grupė 7"/>
          <p:cNvGrpSpPr/>
          <p:nvPr/>
        </p:nvGrpSpPr>
        <p:grpSpPr>
          <a:xfrm>
            <a:off x="1154953" y="2313379"/>
            <a:ext cx="9981360" cy="720000"/>
            <a:chOff x="1154953" y="2684893"/>
            <a:chExt cx="9981360" cy="720000"/>
          </a:xfrm>
        </p:grpSpPr>
        <p:sp>
          <p:nvSpPr>
            <p:cNvPr id="4" name="Penkiakampis 3"/>
            <p:cNvSpPr/>
            <p:nvPr/>
          </p:nvSpPr>
          <p:spPr>
            <a:xfrm>
              <a:off x="1154953" y="2684893"/>
              <a:ext cx="1006356" cy="720000"/>
            </a:xfrm>
            <a:prstGeom prst="homePlat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>
                  <a:solidFill>
                    <a:schemeClr val="bg1"/>
                  </a:solidFill>
                </a:rPr>
                <a:t>Kas</a:t>
              </a:r>
              <a:endParaRPr lang="lt-LT" dirty="0">
                <a:solidFill>
                  <a:schemeClr val="bg1"/>
                </a:solidFill>
              </a:endParaRPr>
            </a:p>
          </p:txBody>
        </p:sp>
        <p:sp>
          <p:nvSpPr>
            <p:cNvPr id="6" name="Stačiakampis 5"/>
            <p:cNvSpPr/>
            <p:nvPr/>
          </p:nvSpPr>
          <p:spPr>
            <a:xfrm>
              <a:off x="1787236" y="2684893"/>
              <a:ext cx="9349077" cy="7200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lt-LT" dirty="0" smtClean="0">
                  <a:solidFill>
                    <a:schemeClr val="accent1"/>
                  </a:solidFill>
                </a:rPr>
                <a:t>	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PRIIMAMI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–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  I-II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gimnazijų (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9-10) klasių ir III-IV gimnazijų (11-12) klasių mokiniai</a:t>
              </a:r>
              <a:endParaRPr lang="lt-LT" dirty="0">
                <a:solidFill>
                  <a:schemeClr val="accent1"/>
                </a:solidFill>
                <a:latin typeface="+mj-lt"/>
              </a:endParaRPr>
            </a:p>
          </p:txBody>
        </p:sp>
      </p:grpSp>
      <p:grpSp>
        <p:nvGrpSpPr>
          <p:cNvPr id="9" name="Grupė 8"/>
          <p:cNvGrpSpPr/>
          <p:nvPr/>
        </p:nvGrpSpPr>
        <p:grpSpPr>
          <a:xfrm>
            <a:off x="1141921" y="3172695"/>
            <a:ext cx="9994392" cy="808588"/>
            <a:chOff x="1154953" y="2684893"/>
            <a:chExt cx="9966605" cy="720000"/>
          </a:xfrm>
        </p:grpSpPr>
        <p:sp>
          <p:nvSpPr>
            <p:cNvPr id="10" name="Penkiakampis 9"/>
            <p:cNvSpPr/>
            <p:nvPr/>
          </p:nvSpPr>
          <p:spPr>
            <a:xfrm>
              <a:off x="1154953" y="2684893"/>
              <a:ext cx="1006356" cy="720000"/>
            </a:xfrm>
            <a:prstGeom prst="homePlat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>
                  <a:solidFill>
                    <a:schemeClr val="bg1"/>
                  </a:solidFill>
                </a:rPr>
                <a:t>Ko</a:t>
              </a:r>
              <a:endParaRPr lang="lt-LT" dirty="0">
                <a:solidFill>
                  <a:schemeClr val="bg1"/>
                </a:solidFill>
              </a:endParaRPr>
            </a:p>
          </p:txBody>
        </p:sp>
        <p:sp>
          <p:nvSpPr>
            <p:cNvPr id="11" name="Stačiakampis 10"/>
            <p:cNvSpPr/>
            <p:nvPr/>
          </p:nvSpPr>
          <p:spPr>
            <a:xfrm>
              <a:off x="1772481" y="2684893"/>
              <a:ext cx="9349077" cy="7200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lt-LT" dirty="0" smtClean="0">
                  <a:solidFill>
                    <a:schemeClr val="accent1"/>
                  </a:solidFill>
                </a:rPr>
                <a:t>	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MOKYTIS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–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 pagal profesinio mokymo programos modulį / modulius ar PM 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programą</a:t>
              </a:r>
              <a:endParaRPr lang="lt-LT" b="1" dirty="0">
                <a:solidFill>
                  <a:schemeClr val="accent1"/>
                </a:solidFill>
                <a:latin typeface="+mj-lt"/>
              </a:endParaRPr>
            </a:p>
            <a:p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	Siūlomus modulius ar programas rodo LAMA BPO informacinė sistema </a:t>
              </a:r>
            </a:p>
            <a:p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	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Pasiūla siejama su stojančiojo  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išsilavinimu </a:t>
              </a:r>
              <a:endParaRPr lang="lt-LT" b="1" dirty="0">
                <a:solidFill>
                  <a:schemeClr val="accent1"/>
                </a:solidFill>
                <a:latin typeface="+mj-lt"/>
              </a:endParaRPr>
            </a:p>
          </p:txBody>
        </p:sp>
      </p:grpSp>
      <p:grpSp>
        <p:nvGrpSpPr>
          <p:cNvPr id="13" name="Grupė 12"/>
          <p:cNvGrpSpPr/>
          <p:nvPr/>
        </p:nvGrpSpPr>
        <p:grpSpPr>
          <a:xfrm>
            <a:off x="1127125" y="4114750"/>
            <a:ext cx="10009188" cy="730523"/>
            <a:chOff x="1154953" y="2684893"/>
            <a:chExt cx="10009188" cy="730523"/>
          </a:xfrm>
        </p:grpSpPr>
        <p:sp>
          <p:nvSpPr>
            <p:cNvPr id="14" name="Penkiakampis 13"/>
            <p:cNvSpPr/>
            <p:nvPr/>
          </p:nvSpPr>
          <p:spPr>
            <a:xfrm>
              <a:off x="1154953" y="2684893"/>
              <a:ext cx="1006356" cy="720000"/>
            </a:xfrm>
            <a:prstGeom prst="homePlat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>
                  <a:solidFill>
                    <a:schemeClr val="bg1"/>
                  </a:solidFill>
                </a:rPr>
                <a:t>Kaip </a:t>
              </a:r>
              <a:endParaRPr lang="lt-LT" dirty="0">
                <a:solidFill>
                  <a:schemeClr val="bg1"/>
                </a:solidFill>
              </a:endParaRPr>
            </a:p>
          </p:txBody>
        </p:sp>
        <p:sp>
          <p:nvSpPr>
            <p:cNvPr id="15" name="Stačiakampis 14"/>
            <p:cNvSpPr/>
            <p:nvPr/>
          </p:nvSpPr>
          <p:spPr>
            <a:xfrm>
              <a:off x="1815064" y="2695416"/>
              <a:ext cx="9349077" cy="7200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lt-LT" dirty="0" smtClean="0">
                  <a:solidFill>
                    <a:schemeClr val="accent1"/>
                  </a:solidFill>
                </a:rPr>
                <a:t>	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STOTI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–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 PM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įstaigos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teikia konsultacijas, </a:t>
              </a:r>
              <a:r>
                <a:rPr lang="en-GB" b="1" dirty="0" err="1">
                  <a:solidFill>
                    <a:schemeClr val="accent1"/>
                  </a:solidFill>
                  <a:latin typeface="+mj-lt"/>
                </a:rPr>
                <a:t>pra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š</a:t>
              </a:r>
              <a:r>
                <a:rPr lang="en-GB" b="1" dirty="0" err="1">
                  <a:solidFill>
                    <a:schemeClr val="accent1"/>
                  </a:solidFill>
                  <a:latin typeface="+mj-lt"/>
                </a:rPr>
                <a:t>ym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ai teikiami</a:t>
              </a:r>
              <a:r>
                <a:rPr lang="en-GB" b="1" dirty="0">
                  <a:solidFill>
                    <a:schemeClr val="accent1"/>
                  </a:solidFill>
                  <a:latin typeface="+mj-lt"/>
                </a:rPr>
                <a:t>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LAMA BPO 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informacinėje sistemoje</a:t>
              </a:r>
              <a:r>
                <a:rPr lang="en-GB" b="1" dirty="0" smtClean="0">
                  <a:solidFill>
                    <a:schemeClr val="accent1"/>
                  </a:solidFill>
                  <a:latin typeface="+mj-lt"/>
                </a:rPr>
                <a:t> 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		</a:t>
              </a:r>
              <a:r>
                <a:rPr lang="en-GB" sz="1400" b="1" i="1" dirty="0" smtClean="0">
                  <a:solidFill>
                    <a:schemeClr val="accent1"/>
                  </a:solidFill>
                  <a:latin typeface="+mj-lt"/>
                </a:rPr>
                <a:t>(</a:t>
              </a:r>
              <a:r>
                <a:rPr lang="lt-LT" b="1" i="1" dirty="0" smtClean="0">
                  <a:solidFill>
                    <a:schemeClr val="accent1"/>
                  </a:solidFill>
                  <a:latin typeface="+mj-lt"/>
                  <a:hlinkClick r:id="rId2"/>
                </a:rPr>
                <a:t>https://profesinis.lamabpo.lt</a:t>
              </a:r>
              <a:r>
                <a:rPr lang="en-GB" b="1" i="1" dirty="0" smtClean="0">
                  <a:solidFill>
                    <a:schemeClr val="accent1"/>
                  </a:solidFill>
                  <a:latin typeface="+mj-lt"/>
                </a:rPr>
                <a:t>)</a:t>
              </a:r>
              <a:endParaRPr lang="lt-LT" b="1" i="1" dirty="0">
                <a:solidFill>
                  <a:schemeClr val="accent1"/>
                </a:solidFill>
                <a:latin typeface="+mj-lt"/>
              </a:endParaRPr>
            </a:p>
          </p:txBody>
        </p:sp>
      </p:grpSp>
      <p:grpSp>
        <p:nvGrpSpPr>
          <p:cNvPr id="18" name="Grupė 17"/>
          <p:cNvGrpSpPr/>
          <p:nvPr/>
        </p:nvGrpSpPr>
        <p:grpSpPr>
          <a:xfrm>
            <a:off x="1154953" y="4989263"/>
            <a:ext cx="10004403" cy="720000"/>
            <a:chOff x="1129518" y="2538819"/>
            <a:chExt cx="10004403" cy="720000"/>
          </a:xfrm>
        </p:grpSpPr>
        <p:sp>
          <p:nvSpPr>
            <p:cNvPr id="19" name="Penkiakampis 18"/>
            <p:cNvSpPr/>
            <p:nvPr/>
          </p:nvSpPr>
          <p:spPr>
            <a:xfrm>
              <a:off x="1129518" y="2538819"/>
              <a:ext cx="1006356" cy="720000"/>
            </a:xfrm>
            <a:prstGeom prst="homePlat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>
                  <a:solidFill>
                    <a:schemeClr val="bg1"/>
                  </a:solidFill>
                </a:rPr>
                <a:t>Kada</a:t>
              </a:r>
              <a:endParaRPr lang="lt-LT" dirty="0">
                <a:solidFill>
                  <a:schemeClr val="bg1"/>
                </a:solidFill>
              </a:endParaRPr>
            </a:p>
          </p:txBody>
        </p:sp>
        <p:sp>
          <p:nvSpPr>
            <p:cNvPr id="20" name="Stačiakampis 19"/>
            <p:cNvSpPr/>
            <p:nvPr/>
          </p:nvSpPr>
          <p:spPr>
            <a:xfrm>
              <a:off x="1784844" y="2538819"/>
              <a:ext cx="9349077" cy="7200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lt-LT" dirty="0" smtClean="0">
                  <a:solidFill>
                    <a:schemeClr val="accent1"/>
                  </a:solidFill>
                </a:rPr>
                <a:t>	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STOTI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–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 gegužės 20 d.</a:t>
              </a:r>
              <a:r>
                <a:rPr lang="en-GB" b="1" dirty="0">
                  <a:solidFill>
                    <a:schemeClr val="accent1"/>
                  </a:solidFill>
                  <a:latin typeface="+mj-lt"/>
                </a:rPr>
                <a:t>-</a:t>
              </a:r>
              <a:r>
                <a:rPr lang="en-GB" b="1" dirty="0" err="1">
                  <a:solidFill>
                    <a:schemeClr val="accent1"/>
                  </a:solidFill>
                  <a:latin typeface="+mj-lt"/>
                </a:rPr>
                <a:t>rugp</a:t>
              </a:r>
              <a:r>
                <a:rPr lang="lt-LT" b="1" dirty="0" err="1">
                  <a:solidFill>
                    <a:schemeClr val="accent1"/>
                  </a:solidFill>
                  <a:latin typeface="+mj-lt"/>
                </a:rPr>
                <a:t>jūčio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 7 d., </a:t>
              </a:r>
              <a:r>
                <a:rPr lang="en-GB" b="1" dirty="0" err="1" smtClean="0">
                  <a:solidFill>
                    <a:schemeClr val="accent1"/>
                  </a:solidFill>
                  <a:latin typeface="+mj-lt"/>
                </a:rPr>
                <a:t>rugp</a:t>
              </a:r>
              <a:r>
                <a:rPr lang="lt-LT" b="1" dirty="0" err="1">
                  <a:solidFill>
                    <a:schemeClr val="accent1"/>
                  </a:solidFill>
                  <a:latin typeface="+mj-lt"/>
                </a:rPr>
                <a:t>jūčio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 15-26 d., 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nuo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rugsėjo 1 d. 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į laisvas vietas. </a:t>
              </a:r>
              <a:r>
                <a:rPr lang="en-GB" dirty="0" smtClean="0">
                  <a:solidFill>
                    <a:schemeClr val="accent1"/>
                  </a:solidFill>
                  <a:latin typeface="+mj-lt"/>
                </a:rPr>
                <a:t>	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Sutarčių 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sudarymas </a:t>
              </a:r>
              <a:r>
                <a:rPr lang="en-GB" b="1" dirty="0" err="1" smtClean="0">
                  <a:solidFill>
                    <a:schemeClr val="accent1"/>
                  </a:solidFill>
                  <a:latin typeface="+mj-lt"/>
                </a:rPr>
                <a:t>rugpj</a:t>
              </a:r>
              <a:r>
                <a:rPr lang="lt-LT" b="1" dirty="0" err="1" smtClean="0">
                  <a:solidFill>
                    <a:schemeClr val="accent1"/>
                  </a:solidFill>
                  <a:latin typeface="+mj-lt"/>
                </a:rPr>
                <a:t>ūčio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 12-17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, </a:t>
              </a:r>
              <a:r>
                <a:rPr lang="en-GB" dirty="0" err="1">
                  <a:solidFill>
                    <a:schemeClr val="accent1"/>
                  </a:solidFill>
                </a:rPr>
                <a:t>rugpj</a:t>
              </a:r>
              <a:r>
                <a:rPr lang="lt-LT" dirty="0" err="1">
                  <a:solidFill>
                    <a:schemeClr val="accent1"/>
                  </a:solidFill>
                </a:rPr>
                <a:t>ūčio</a:t>
              </a:r>
              <a:r>
                <a:rPr lang="lt-LT" dirty="0">
                  <a:solidFill>
                    <a:schemeClr val="accent1"/>
                  </a:solidFill>
                </a:rPr>
                <a:t> 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31-rugsėjo 1 d. </a:t>
              </a:r>
            </a:p>
          </p:txBody>
        </p:sp>
      </p:grpSp>
      <p:grpSp>
        <p:nvGrpSpPr>
          <p:cNvPr id="23" name="Grupė 22"/>
          <p:cNvGrpSpPr/>
          <p:nvPr/>
        </p:nvGrpSpPr>
        <p:grpSpPr>
          <a:xfrm>
            <a:off x="1154953" y="5812782"/>
            <a:ext cx="9981360" cy="720000"/>
            <a:chOff x="1154953" y="2684893"/>
            <a:chExt cx="9981360" cy="720000"/>
          </a:xfrm>
        </p:grpSpPr>
        <p:sp>
          <p:nvSpPr>
            <p:cNvPr id="24" name="Penkiakampis 23"/>
            <p:cNvSpPr/>
            <p:nvPr/>
          </p:nvSpPr>
          <p:spPr>
            <a:xfrm>
              <a:off x="1154953" y="2684893"/>
              <a:ext cx="1006356" cy="720000"/>
            </a:xfrm>
            <a:prstGeom prst="homePlat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>
                  <a:solidFill>
                    <a:schemeClr val="bg1"/>
                  </a:solidFill>
                </a:rPr>
                <a:t>Koks</a:t>
              </a:r>
              <a:endParaRPr lang="lt-LT" dirty="0">
                <a:solidFill>
                  <a:schemeClr val="bg1"/>
                </a:solidFill>
              </a:endParaRPr>
            </a:p>
          </p:txBody>
        </p:sp>
        <p:sp>
          <p:nvSpPr>
            <p:cNvPr id="25" name="Stačiakampis 24"/>
            <p:cNvSpPr/>
            <p:nvPr/>
          </p:nvSpPr>
          <p:spPr>
            <a:xfrm>
              <a:off x="1787236" y="2684893"/>
              <a:ext cx="9349077" cy="7200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lt-LT" dirty="0" smtClean="0">
                  <a:solidFill>
                    <a:schemeClr val="accent1"/>
                  </a:solidFill>
                </a:rPr>
                <a:t>	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REZULTATAS 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baigus modulį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–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išduodamas valstybės pripažįstamas 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pažymėjimas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, liudijantis 	įgytas kompetencijas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 </a:t>
              </a:r>
              <a:r>
                <a:rPr lang="lt-LT" sz="1600" i="1" dirty="0" smtClean="0">
                  <a:solidFill>
                    <a:schemeClr val="accent1"/>
                  </a:solidFill>
                  <a:latin typeface="+mj-lt"/>
                </a:rPr>
                <a:t>(+sutaupytas laikas įgyjant kvalifikaciją, galimas įsidarbinamas ir atlyginimas</a:t>
              </a:r>
              <a:r>
                <a:rPr lang="lt-LT" sz="1600" i="1" dirty="0" smtClean="0">
                  <a:solidFill>
                    <a:schemeClr val="accent1"/>
                  </a:solidFill>
                  <a:latin typeface="+mj-lt"/>
                </a:rPr>
                <a:t>)</a:t>
              </a:r>
              <a:endParaRPr lang="lt-LT" sz="1600" i="1" dirty="0">
                <a:solidFill>
                  <a:schemeClr val="accent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59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335709" cy="680011"/>
          </a:xfrm>
        </p:spPr>
        <p:txBody>
          <a:bodyPr/>
          <a:lstStyle/>
          <a:p>
            <a:r>
              <a:rPr lang="lt-LT" dirty="0"/>
              <a:t>Ką žinoti stojančiajam </a:t>
            </a:r>
          </a:p>
        </p:txBody>
      </p:sp>
      <p:grpSp>
        <p:nvGrpSpPr>
          <p:cNvPr id="8" name="Grupė 7"/>
          <p:cNvGrpSpPr/>
          <p:nvPr/>
        </p:nvGrpSpPr>
        <p:grpSpPr>
          <a:xfrm>
            <a:off x="1127124" y="3278960"/>
            <a:ext cx="10037017" cy="824057"/>
            <a:chOff x="1182781" y="2174335"/>
            <a:chExt cx="9925859" cy="769281"/>
          </a:xfrm>
        </p:grpSpPr>
        <p:sp>
          <p:nvSpPr>
            <p:cNvPr id="4" name="Penkiakampis 3"/>
            <p:cNvSpPr/>
            <p:nvPr/>
          </p:nvSpPr>
          <p:spPr>
            <a:xfrm>
              <a:off x="1182781" y="2174335"/>
              <a:ext cx="1006356" cy="769280"/>
            </a:xfrm>
            <a:prstGeom prst="homePlat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>
                  <a:solidFill>
                    <a:schemeClr val="bg1"/>
                  </a:solidFill>
                </a:rPr>
                <a:t>Ko  </a:t>
              </a:r>
              <a:endParaRPr lang="lt-LT" dirty="0">
                <a:solidFill>
                  <a:schemeClr val="bg1"/>
                </a:solidFill>
              </a:endParaRPr>
            </a:p>
          </p:txBody>
        </p:sp>
        <p:sp>
          <p:nvSpPr>
            <p:cNvPr id="6" name="Stačiakampis 5"/>
            <p:cNvSpPr/>
            <p:nvPr/>
          </p:nvSpPr>
          <p:spPr>
            <a:xfrm>
              <a:off x="1759563" y="2186182"/>
              <a:ext cx="9349077" cy="75743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lt-LT" dirty="0" smtClean="0">
                  <a:solidFill>
                    <a:schemeClr val="accent1"/>
                  </a:solidFill>
                </a:rPr>
                <a:t>	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NEREIKIA - popierinių dokumentų, </a:t>
              </a:r>
              <a:r>
                <a:rPr lang="lt-LT" u="sng" dirty="0" smtClean="0">
                  <a:solidFill>
                    <a:schemeClr val="accent1"/>
                  </a:solidFill>
                  <a:latin typeface="+mj-lt"/>
                </a:rPr>
                <a:t>jei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  jie gaunami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iš 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Mokinių registro,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Diplomų, atestatų ir 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 	kvalifikacijos 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pažymėjimų 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registrų. Asmens dokumentas reikalingas pasirašant sutartį. </a:t>
              </a:r>
              <a:endParaRPr lang="lt-LT" dirty="0">
                <a:solidFill>
                  <a:schemeClr val="accent1"/>
                </a:solidFill>
                <a:latin typeface="+mj-lt"/>
              </a:endParaRPr>
            </a:p>
          </p:txBody>
        </p:sp>
      </p:grpSp>
      <p:grpSp>
        <p:nvGrpSpPr>
          <p:cNvPr id="9" name="Grupė 8"/>
          <p:cNvGrpSpPr/>
          <p:nvPr/>
        </p:nvGrpSpPr>
        <p:grpSpPr>
          <a:xfrm>
            <a:off x="1154952" y="2361232"/>
            <a:ext cx="10009190" cy="816075"/>
            <a:chOff x="1182627" y="2684893"/>
            <a:chExt cx="9953687" cy="672608"/>
          </a:xfrm>
        </p:grpSpPr>
        <p:sp>
          <p:nvSpPr>
            <p:cNvPr id="10" name="Penkiakampis 9"/>
            <p:cNvSpPr/>
            <p:nvPr/>
          </p:nvSpPr>
          <p:spPr>
            <a:xfrm>
              <a:off x="1182627" y="2684893"/>
              <a:ext cx="984309" cy="672608"/>
            </a:xfrm>
            <a:prstGeom prst="homePlat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>
                  <a:solidFill>
                    <a:schemeClr val="bg1"/>
                  </a:solidFill>
                </a:rPr>
                <a:t>Ką</a:t>
              </a:r>
              <a:endParaRPr lang="lt-LT" dirty="0">
                <a:solidFill>
                  <a:schemeClr val="bg1"/>
                </a:solidFill>
              </a:endParaRPr>
            </a:p>
          </p:txBody>
        </p:sp>
        <p:sp>
          <p:nvSpPr>
            <p:cNvPr id="11" name="Stačiakampis 10"/>
            <p:cNvSpPr/>
            <p:nvPr/>
          </p:nvSpPr>
          <p:spPr>
            <a:xfrm>
              <a:off x="1785485" y="2684893"/>
              <a:ext cx="9350829" cy="67260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lt-LT" dirty="0" smtClean="0">
                  <a:solidFill>
                    <a:schemeClr val="accent1"/>
                  </a:solidFill>
                </a:rPr>
                <a:t>	</a:t>
              </a:r>
              <a:endParaRPr lang="lt-LT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3" name="Grupė 12"/>
          <p:cNvGrpSpPr/>
          <p:nvPr/>
        </p:nvGrpSpPr>
        <p:grpSpPr>
          <a:xfrm>
            <a:off x="1127125" y="4204670"/>
            <a:ext cx="10037016" cy="758573"/>
            <a:chOff x="1154953" y="2684893"/>
            <a:chExt cx="9981360" cy="720000"/>
          </a:xfrm>
        </p:grpSpPr>
        <p:sp>
          <p:nvSpPr>
            <p:cNvPr id="14" name="Penkiakampis 13"/>
            <p:cNvSpPr/>
            <p:nvPr/>
          </p:nvSpPr>
          <p:spPr>
            <a:xfrm>
              <a:off x="1154953" y="2684893"/>
              <a:ext cx="1006356" cy="720000"/>
            </a:xfrm>
            <a:prstGeom prst="homePlat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>
                  <a:solidFill>
                    <a:schemeClr val="bg1"/>
                  </a:solidFill>
                </a:rPr>
                <a:t>Kas </a:t>
              </a:r>
              <a:endParaRPr lang="lt-LT" dirty="0">
                <a:solidFill>
                  <a:schemeClr val="bg1"/>
                </a:solidFill>
              </a:endParaRPr>
            </a:p>
          </p:txBody>
        </p:sp>
        <p:sp>
          <p:nvSpPr>
            <p:cNvPr id="15" name="Stačiakampis 14"/>
            <p:cNvSpPr/>
            <p:nvPr/>
          </p:nvSpPr>
          <p:spPr>
            <a:xfrm>
              <a:off x="1787236" y="2684893"/>
              <a:ext cx="9349077" cy="7200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lt-LT" dirty="0" smtClean="0">
                  <a:solidFill>
                    <a:schemeClr val="accent1"/>
                  </a:solidFill>
                </a:rPr>
                <a:t>	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SVARBU – nurodyti dažnai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naudojamą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el. paštą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,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skaityti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el. paštą ir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LAMA BPO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siunčiamą 	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informaciją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. Asmuo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informuojamas,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jei 	privalo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Sistemoje pateikti dokumentų apie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mokymosi 	pasiekimus kopijas, kt. atvejais.    </a:t>
              </a:r>
              <a:endParaRPr lang="lt-LT" dirty="0">
                <a:solidFill>
                  <a:schemeClr val="accent1"/>
                </a:solidFill>
                <a:latin typeface="+mj-lt"/>
              </a:endParaRPr>
            </a:p>
          </p:txBody>
        </p:sp>
      </p:grpSp>
      <p:grpSp>
        <p:nvGrpSpPr>
          <p:cNvPr id="18" name="Grupė 17"/>
          <p:cNvGrpSpPr/>
          <p:nvPr/>
        </p:nvGrpSpPr>
        <p:grpSpPr>
          <a:xfrm>
            <a:off x="1127124" y="5064896"/>
            <a:ext cx="10037017" cy="781722"/>
            <a:chOff x="1154953" y="2684893"/>
            <a:chExt cx="9878607" cy="720000"/>
          </a:xfrm>
        </p:grpSpPr>
        <p:sp>
          <p:nvSpPr>
            <p:cNvPr id="19" name="Penkiakampis 18"/>
            <p:cNvSpPr/>
            <p:nvPr/>
          </p:nvSpPr>
          <p:spPr>
            <a:xfrm>
              <a:off x="1154953" y="2684893"/>
              <a:ext cx="1006356" cy="720000"/>
            </a:xfrm>
            <a:prstGeom prst="homePlat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t-LT" dirty="0" smtClean="0">
                  <a:solidFill>
                    <a:schemeClr val="bg1"/>
                  </a:solidFill>
                </a:rPr>
                <a:t>Jei </a:t>
              </a:r>
              <a:endParaRPr lang="lt-LT" dirty="0">
                <a:solidFill>
                  <a:schemeClr val="bg1"/>
                </a:solidFill>
              </a:endParaRPr>
            </a:p>
          </p:txBody>
        </p:sp>
        <p:sp>
          <p:nvSpPr>
            <p:cNvPr id="20" name="Stačiakampis 19"/>
            <p:cNvSpPr/>
            <p:nvPr/>
          </p:nvSpPr>
          <p:spPr>
            <a:xfrm>
              <a:off x="1684483" y="2684893"/>
              <a:ext cx="9349077" cy="7200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lt-LT" dirty="0" smtClean="0">
                  <a:solidFill>
                    <a:schemeClr val="accent1"/>
                  </a:solidFill>
                </a:rPr>
                <a:t>        </a:t>
              </a:r>
              <a:r>
                <a:rPr lang="lt-LT" dirty="0" smtClean="0">
                  <a:solidFill>
                    <a:schemeClr val="accent1"/>
                  </a:solidFill>
                </a:rPr>
                <a:t> 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NEPAKVIETĖ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mokytis 1)  dėl mažo pageidaujančių skaičiaus, į papildomą priėmimą prašymą 	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 	reikia 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pateikti pakartotinai, 2)dėl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per didelio mokinių skaičiaus, mokymo procesui prasidėjus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	mokiniai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	gali būti priimami, jei atsilaisvino 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vieta. A</a:t>
              </a:r>
              <a:r>
                <a:rPr lang="lt-LT" dirty="0" smtClean="0">
                  <a:solidFill>
                    <a:schemeClr val="accent1"/>
                  </a:solidFill>
                </a:rPr>
                <a:t>tranka </a:t>
              </a:r>
              <a:r>
                <a:rPr lang="lt-LT" dirty="0">
                  <a:solidFill>
                    <a:schemeClr val="accent1"/>
                  </a:solidFill>
                </a:rPr>
                <a:t>kas </a:t>
              </a:r>
              <a:r>
                <a:rPr lang="lt-LT" dirty="0" smtClean="0">
                  <a:solidFill>
                    <a:schemeClr val="accent1"/>
                  </a:solidFill>
                </a:rPr>
                <a:t>savaitę (iki 20 </a:t>
              </a:r>
              <a:r>
                <a:rPr lang="en-GB" dirty="0" smtClean="0">
                  <a:solidFill>
                    <a:schemeClr val="accent1"/>
                  </a:solidFill>
                </a:rPr>
                <a:t>%</a:t>
              </a:r>
              <a:r>
                <a:rPr lang="lt-LT" dirty="0" smtClean="0">
                  <a:solidFill>
                    <a:schemeClr val="accent1"/>
                  </a:solidFill>
                </a:rPr>
                <a:t> </a:t>
              </a:r>
              <a:r>
                <a:rPr lang="lt-LT" dirty="0">
                  <a:solidFill>
                    <a:schemeClr val="accent1"/>
                  </a:solidFill>
                </a:rPr>
                <a:t>programos </a:t>
              </a:r>
              <a:r>
                <a:rPr lang="lt-LT" dirty="0" smtClean="0">
                  <a:solidFill>
                    <a:schemeClr val="accent1"/>
                  </a:solidFill>
                </a:rPr>
                <a:t>laiko</a:t>
              </a:r>
              <a:r>
                <a:rPr lang="en-GB" dirty="0" smtClean="0">
                  <a:solidFill>
                    <a:schemeClr val="accent1"/>
                  </a:solidFill>
                </a:rPr>
                <a:t>)</a:t>
              </a:r>
              <a:r>
                <a:rPr lang="lt-LT" dirty="0" smtClean="0">
                  <a:solidFill>
                    <a:schemeClr val="accent1"/>
                  </a:solidFill>
                </a:rPr>
                <a:t>.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 </a:t>
              </a:r>
              <a:endParaRPr lang="lt-LT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5" name="Stačiakampis 4"/>
          <p:cNvSpPr/>
          <p:nvPr/>
        </p:nvSpPr>
        <p:spPr>
          <a:xfrm>
            <a:off x="2084443" y="2474856"/>
            <a:ext cx="9051870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lt-LT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lt-LT" dirty="0" smtClean="0">
                <a:solidFill>
                  <a:schemeClr val="accent1"/>
                </a:solidFill>
                <a:latin typeface="+mj-lt"/>
              </a:rPr>
              <a:t>PATEIKTI -  </a:t>
            </a:r>
            <a:r>
              <a:rPr lang="lt-LT" b="1" dirty="0" smtClean="0">
                <a:solidFill>
                  <a:schemeClr val="accent1"/>
                </a:solidFill>
                <a:latin typeface="+mj-lt"/>
              </a:rPr>
              <a:t>prašymą </a:t>
            </a:r>
            <a:r>
              <a:rPr lang="lt-LT" dirty="0" smtClean="0">
                <a:solidFill>
                  <a:schemeClr val="accent1"/>
                </a:solidFill>
                <a:latin typeface="+mj-lt"/>
              </a:rPr>
              <a:t>sistemoje ir pasirinkti modulį / programą. Galimi 3 pageidavimai   (prioriteto </a:t>
            </a:r>
            <a:r>
              <a:rPr lang="lt-LT" dirty="0" smtClean="0">
                <a:solidFill>
                  <a:schemeClr val="accent1"/>
                </a:solidFill>
                <a:latin typeface="+mj-lt"/>
              </a:rPr>
              <a:t>   tvarka</a:t>
            </a:r>
            <a:r>
              <a:rPr lang="lt-LT" dirty="0" smtClean="0">
                <a:solidFill>
                  <a:schemeClr val="accent1"/>
                </a:solidFill>
                <a:latin typeface="+mj-lt"/>
              </a:rPr>
              <a:t>) </a:t>
            </a:r>
            <a:endParaRPr lang="lt-LT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17" name="Grupė 16"/>
          <p:cNvGrpSpPr/>
          <p:nvPr/>
        </p:nvGrpSpPr>
        <p:grpSpPr>
          <a:xfrm>
            <a:off x="1127125" y="5948271"/>
            <a:ext cx="10009188" cy="778781"/>
            <a:chOff x="1154953" y="2684893"/>
            <a:chExt cx="9981360" cy="720000"/>
          </a:xfrm>
        </p:grpSpPr>
        <p:sp>
          <p:nvSpPr>
            <p:cNvPr id="21" name="Penkiakampis 20"/>
            <p:cNvSpPr/>
            <p:nvPr/>
          </p:nvSpPr>
          <p:spPr>
            <a:xfrm>
              <a:off x="1154953" y="2684893"/>
              <a:ext cx="1006356" cy="720000"/>
            </a:xfrm>
            <a:prstGeom prst="homePlat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! </a:t>
              </a:r>
              <a:endParaRPr lang="lt-LT" dirty="0">
                <a:solidFill>
                  <a:schemeClr val="bg1"/>
                </a:solidFill>
              </a:endParaRPr>
            </a:p>
          </p:txBody>
        </p:sp>
        <p:sp>
          <p:nvSpPr>
            <p:cNvPr id="22" name="Stačiakampis 21"/>
            <p:cNvSpPr/>
            <p:nvPr/>
          </p:nvSpPr>
          <p:spPr>
            <a:xfrm>
              <a:off x="1787236" y="2684893"/>
              <a:ext cx="9349077" cy="72000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lt-LT" dirty="0" smtClean="0">
                  <a:solidFill>
                    <a:schemeClr val="accent1"/>
                  </a:solidFill>
                </a:rPr>
                <a:t>      </a:t>
              </a:r>
              <a:r>
                <a:rPr lang="lt-LT" dirty="0" smtClean="0">
                  <a:solidFill>
                    <a:schemeClr val="accent1"/>
                  </a:solidFill>
                </a:rPr>
                <a:t>  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Iš </a:t>
              </a:r>
              <a:r>
                <a:rPr lang="lt-LT" dirty="0">
                  <a:solidFill>
                    <a:schemeClr val="accent1"/>
                  </a:solidFill>
                  <a:latin typeface="+mj-lt"/>
                </a:rPr>
                <a:t>mokinių sąrašų gimnazijoje /BU mokykloje išsibraukti </a:t>
              </a:r>
              <a:r>
                <a:rPr lang="lt-LT" dirty="0" smtClean="0">
                  <a:solidFill>
                    <a:schemeClr val="accent1"/>
                  </a:solidFill>
                  <a:latin typeface="+mj-lt"/>
                </a:rPr>
                <a:t>nereikia –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mokinys 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registruojamas  	Mokinių registre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prie  d</a:t>
              </a:r>
              <a:r>
                <a:rPr lang="lt-LT" b="1" dirty="0" smtClean="0">
                  <a:solidFill>
                    <a:schemeClr val="accent1"/>
                  </a:solidFill>
                  <a:latin typeface="+mj-lt"/>
                </a:rPr>
                <a:t>viejų </a:t>
              </a:r>
              <a:r>
                <a:rPr lang="lt-LT" b="1" dirty="0">
                  <a:solidFill>
                    <a:schemeClr val="accent1"/>
                  </a:solidFill>
                  <a:latin typeface="+mj-lt"/>
                </a:rPr>
                <a:t>mokymo įstaigų</a:t>
              </a:r>
              <a:endParaRPr lang="lt-LT" b="1" dirty="0">
                <a:solidFill>
                  <a:schemeClr val="accent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72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Kiek laiko skirti profesiniam mokymui </a:t>
            </a: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594487"/>
              </p:ext>
            </p:extLst>
          </p:nvPr>
        </p:nvGraphicFramePr>
        <p:xfrm>
          <a:off x="1154953" y="2600326"/>
          <a:ext cx="9981362" cy="3502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8833">
                  <a:extLst>
                    <a:ext uri="{9D8B030D-6E8A-4147-A177-3AD203B41FA5}">
                      <a16:colId xmlns:a16="http://schemas.microsoft.com/office/drawing/2014/main" val="1196025883"/>
                    </a:ext>
                  </a:extLst>
                </a:gridCol>
                <a:gridCol w="2351969">
                  <a:extLst>
                    <a:ext uri="{9D8B030D-6E8A-4147-A177-3AD203B41FA5}">
                      <a16:colId xmlns:a16="http://schemas.microsoft.com/office/drawing/2014/main" val="1517047292"/>
                    </a:ext>
                  </a:extLst>
                </a:gridCol>
                <a:gridCol w="1425401">
                  <a:extLst>
                    <a:ext uri="{9D8B030D-6E8A-4147-A177-3AD203B41FA5}">
                      <a16:colId xmlns:a16="http://schemas.microsoft.com/office/drawing/2014/main" val="597750506"/>
                    </a:ext>
                  </a:extLst>
                </a:gridCol>
                <a:gridCol w="1425401">
                  <a:extLst>
                    <a:ext uri="{9D8B030D-6E8A-4147-A177-3AD203B41FA5}">
                      <a16:colId xmlns:a16="http://schemas.microsoft.com/office/drawing/2014/main" val="1145733442"/>
                    </a:ext>
                  </a:extLst>
                </a:gridCol>
                <a:gridCol w="1426586">
                  <a:extLst>
                    <a:ext uri="{9D8B030D-6E8A-4147-A177-3AD203B41FA5}">
                      <a16:colId xmlns:a16="http://schemas.microsoft.com/office/drawing/2014/main" val="1053247751"/>
                    </a:ext>
                  </a:extLst>
                </a:gridCol>
                <a:gridCol w="1426586">
                  <a:extLst>
                    <a:ext uri="{9D8B030D-6E8A-4147-A177-3AD203B41FA5}">
                      <a16:colId xmlns:a16="http://schemas.microsoft.com/office/drawing/2014/main" val="4231503116"/>
                    </a:ext>
                  </a:extLst>
                </a:gridCol>
                <a:gridCol w="1426586">
                  <a:extLst>
                    <a:ext uri="{9D8B030D-6E8A-4147-A177-3AD203B41FA5}">
                      <a16:colId xmlns:a16="http://schemas.microsoft.com/office/drawing/2014/main" val="3157174445"/>
                    </a:ext>
                  </a:extLst>
                </a:gridCol>
              </a:tblGrid>
              <a:tr h="1637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Modulio kreditų skaičius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Valandų </a:t>
                      </a:r>
                      <a:r>
                        <a:rPr lang="lt-LT" sz="1800" dirty="0" smtClean="0">
                          <a:effectLst/>
                          <a:latin typeface="+mj-lt"/>
                        </a:rPr>
                        <a:t>(pamokų)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skaičius </a:t>
                      </a:r>
                      <a:r>
                        <a:rPr lang="lt-LT" sz="1800" dirty="0">
                          <a:effectLst/>
                          <a:latin typeface="+mj-lt"/>
                        </a:rPr>
                        <a:t>iš viso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Savaičių</a:t>
                      </a:r>
                      <a:r>
                        <a:rPr lang="lt-LT" sz="1800" baseline="0" dirty="0" smtClean="0">
                          <a:effectLst/>
                          <a:latin typeface="+mj-lt"/>
                        </a:rPr>
                        <a:t> skaičius ir v</a:t>
                      </a:r>
                      <a:r>
                        <a:rPr lang="lt-LT" sz="1800" dirty="0" smtClean="0">
                          <a:effectLst/>
                          <a:latin typeface="+mj-lt"/>
                        </a:rPr>
                        <a:t>idutinis </a:t>
                      </a:r>
                      <a:r>
                        <a:rPr lang="lt-LT" sz="1800" dirty="0">
                          <a:effectLst/>
                          <a:latin typeface="+mj-lt"/>
                        </a:rPr>
                        <a:t>valandų skaičius per </a:t>
                      </a:r>
                      <a:r>
                        <a:rPr lang="lt-LT" sz="1800" dirty="0" smtClean="0">
                          <a:effectLst/>
                          <a:latin typeface="+mj-lt"/>
                        </a:rPr>
                        <a:t>savaitę 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i="0" dirty="0">
                          <a:effectLst/>
                          <a:latin typeface="+mj-lt"/>
                        </a:rPr>
                        <a:t> </a:t>
                      </a:r>
                      <a:endParaRPr lang="lt-LT" sz="1400" i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I mokslo metai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vidutinis*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valandų skaičius per savaitę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II mokslo metai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valandų skaičius per savaitę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5987927"/>
                  </a:ext>
                </a:extLst>
              </a:tr>
              <a:tr h="357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1.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 5 kreditų modulis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110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  <a:latin typeface="+mj-lt"/>
                        </a:rPr>
                        <a:t>37</a:t>
                      </a:r>
                      <a:r>
                        <a:rPr lang="lt-LT" sz="1600" b="0" dirty="0" smtClean="0">
                          <a:effectLst/>
                          <a:latin typeface="+mj-lt"/>
                        </a:rPr>
                        <a:t>X</a:t>
                      </a:r>
                      <a:r>
                        <a:rPr lang="lt-LT" sz="1800" b="1" dirty="0" smtClean="0">
                          <a:effectLst/>
                          <a:latin typeface="+mj-lt"/>
                        </a:rPr>
                        <a:t>3</a:t>
                      </a:r>
                      <a:endParaRPr lang="lt-L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3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-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62209"/>
                  </a:ext>
                </a:extLst>
              </a:tr>
              <a:tr h="330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2.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10 kreditų modulis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  <a:latin typeface="+mj-lt"/>
                        </a:rPr>
                        <a:t>220</a:t>
                      </a:r>
                      <a:endParaRPr lang="lt-LT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  <a:latin typeface="+mj-lt"/>
                        </a:rPr>
                        <a:t>37</a:t>
                      </a:r>
                      <a:r>
                        <a:rPr lang="lt-LT" sz="1600" b="0" dirty="0" smtClean="0">
                          <a:effectLst/>
                          <a:latin typeface="+mj-lt"/>
                        </a:rPr>
                        <a:t>X</a:t>
                      </a:r>
                      <a:r>
                        <a:rPr lang="lt-LT" sz="1800" b="1" dirty="0" smtClean="0">
                          <a:effectLst/>
                          <a:latin typeface="+mj-lt"/>
                        </a:rPr>
                        <a:t>6</a:t>
                      </a:r>
                      <a:endParaRPr lang="lt-L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6 / arba 3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 smtClean="0">
                          <a:effectLst/>
                          <a:latin typeface="+mj-lt"/>
                        </a:rPr>
                        <a:t>3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2158394"/>
                  </a:ext>
                </a:extLst>
              </a:tr>
              <a:tr h="27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3.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15 kreditų modulis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>
                          <a:effectLst/>
                          <a:latin typeface="+mj-lt"/>
                        </a:rPr>
                        <a:t>330</a:t>
                      </a:r>
                      <a:endParaRPr lang="lt-LT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  <a:latin typeface="+mj-lt"/>
                        </a:rPr>
                        <a:t>   70</a:t>
                      </a:r>
                      <a:r>
                        <a:rPr lang="lt-LT" sz="1600" b="0" dirty="0" smtClean="0">
                          <a:effectLst/>
                          <a:latin typeface="+mj-lt"/>
                        </a:rPr>
                        <a:t>X</a:t>
                      </a:r>
                      <a:r>
                        <a:rPr lang="lt-LT" sz="1800" b="1" dirty="0" smtClean="0">
                          <a:effectLst/>
                          <a:latin typeface="+mj-lt"/>
                        </a:rPr>
                        <a:t>4,5</a:t>
                      </a:r>
                      <a:endParaRPr lang="lt-L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4,5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4,5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315403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4.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20 kreditų modulis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440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b="1" dirty="0" smtClean="0">
                          <a:effectLst/>
                          <a:latin typeface="+mj-lt"/>
                        </a:rPr>
                        <a:t>70</a:t>
                      </a:r>
                      <a:r>
                        <a:rPr lang="lt-LT" sz="1600" b="0" dirty="0" smtClean="0">
                          <a:effectLst/>
                          <a:latin typeface="+mj-lt"/>
                        </a:rPr>
                        <a:t>X</a:t>
                      </a:r>
                      <a:r>
                        <a:rPr lang="lt-LT" sz="1800" b="1" dirty="0" smtClean="0">
                          <a:effectLst/>
                          <a:latin typeface="+mj-lt"/>
                        </a:rPr>
                        <a:t>6</a:t>
                      </a:r>
                      <a:endParaRPr lang="lt-LT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319252"/>
                  </a:ext>
                </a:extLst>
              </a:tr>
              <a:tr h="26272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t-L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6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+mj-lt"/>
                        </a:rPr>
                        <a:t>6</a:t>
                      </a:r>
                      <a:endParaRPr lang="lt-LT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0315557"/>
                  </a:ext>
                </a:extLst>
              </a:tr>
              <a:tr h="479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100">
                          <a:effectLst/>
                        </a:rPr>
                        <a:t>5.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i="0" dirty="0" smtClean="0">
                          <a:effectLst/>
                          <a:latin typeface="+mj-lt"/>
                        </a:rPr>
                        <a:t>25 </a:t>
                      </a:r>
                      <a:r>
                        <a:rPr lang="lt-LT" sz="1400" i="0" dirty="0">
                          <a:effectLst/>
                          <a:latin typeface="+mj-lt"/>
                        </a:rPr>
                        <a:t>kreditų modulis</a:t>
                      </a:r>
                      <a:endParaRPr lang="lt-LT" sz="1400" i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i="0" dirty="0">
                          <a:effectLst/>
                          <a:latin typeface="+mj-lt"/>
                        </a:rPr>
                        <a:t>550</a:t>
                      </a:r>
                      <a:endParaRPr lang="lt-LT" sz="1400" i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i="0" dirty="0" smtClean="0">
                          <a:effectLst/>
                          <a:latin typeface="+mj-lt"/>
                        </a:rPr>
                        <a:t>70</a:t>
                      </a:r>
                      <a:r>
                        <a:rPr lang="lt-LT" sz="1400" b="0" dirty="0" smtClean="0">
                          <a:effectLst/>
                          <a:latin typeface="+mj-lt"/>
                        </a:rPr>
                        <a:t>x</a:t>
                      </a:r>
                      <a:r>
                        <a:rPr lang="lt-LT" sz="1400" i="0" dirty="0" smtClean="0">
                          <a:effectLst/>
                          <a:latin typeface="+mj-lt"/>
                        </a:rPr>
                        <a:t>7,5</a:t>
                      </a:r>
                      <a:endParaRPr lang="lt-LT" sz="1400" i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i="0" dirty="0">
                          <a:effectLst/>
                          <a:latin typeface="+mj-lt"/>
                        </a:rPr>
                        <a:t>7,5</a:t>
                      </a:r>
                      <a:endParaRPr lang="lt-LT" sz="1400" i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400" i="0" dirty="0">
                          <a:effectLst/>
                          <a:latin typeface="+mj-lt"/>
                        </a:rPr>
                        <a:t>7,5</a:t>
                      </a:r>
                      <a:endParaRPr lang="lt-LT" sz="1400" i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2256280"/>
                  </a:ext>
                </a:extLst>
              </a:tr>
            </a:tbl>
          </a:graphicData>
        </a:graphic>
      </p:graphicFrame>
      <p:sp>
        <p:nvSpPr>
          <p:cNvPr id="7" name="Stačiakampis 6"/>
          <p:cNvSpPr/>
          <p:nvPr/>
        </p:nvSpPr>
        <p:spPr>
          <a:xfrm>
            <a:off x="4970117" y="6102642"/>
            <a:ext cx="7459287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>
              <a:lnSpc>
                <a:spcPct val="107000"/>
              </a:lnSpc>
              <a:spcAft>
                <a:spcPts val="0"/>
              </a:spcAft>
            </a:pPr>
            <a:r>
              <a:rPr lang="lt-LT" sz="14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*Rekomenduojama </a:t>
            </a:r>
            <a:r>
              <a:rPr lang="lt-LT" sz="1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valandas paskirstyti PMĮ ir gimnazijos </a:t>
            </a:r>
            <a:r>
              <a:rPr lang="lt-LT" sz="14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susitarimu</a:t>
            </a:r>
            <a:endParaRPr lang="lt-LT" sz="1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70960" indent="-3330575">
              <a:lnSpc>
                <a:spcPct val="107000"/>
              </a:lnSpc>
              <a:spcAft>
                <a:spcPts val="0"/>
              </a:spcAft>
            </a:pPr>
            <a:r>
              <a:rPr lang="lt-LT" sz="14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lt-LT" sz="1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profesiniam mokymui skirti </a:t>
            </a:r>
            <a:r>
              <a:rPr lang="lt-LT" sz="14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papildomo laiko </a:t>
            </a:r>
            <a:r>
              <a:rPr lang="lt-LT" sz="1400" b="1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birželio mėnesį</a:t>
            </a:r>
            <a:r>
              <a:rPr lang="lt-LT" sz="14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lt-LT" sz="1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70960" indent="-3330575">
              <a:lnSpc>
                <a:spcPct val="107000"/>
              </a:lnSpc>
              <a:spcAft>
                <a:spcPts val="0"/>
              </a:spcAft>
            </a:pPr>
            <a:r>
              <a:rPr lang="lt-LT" sz="14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lt-LT" sz="1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 jei kas antrą </a:t>
            </a:r>
            <a:r>
              <a:rPr lang="lt-LT" sz="14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savaitę*2 val.</a:t>
            </a:r>
            <a:endParaRPr lang="lt-LT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5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Detaliau apie priėmimo </a:t>
            </a:r>
            <a:r>
              <a:rPr lang="lt-LT" dirty="0" smtClean="0"/>
              <a:t>tvarką ir </a:t>
            </a:r>
            <a:r>
              <a:rPr lang="lt-LT" dirty="0" err="1" smtClean="0"/>
              <a:t>teminus</a:t>
            </a:r>
            <a:r>
              <a:rPr lang="lt-LT" dirty="0" smtClean="0"/>
              <a:t>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54954" y="2384425"/>
            <a:ext cx="4941046" cy="3510684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lt-LT" sz="1900" b="1" dirty="0">
                <a:latin typeface="+mj-lt"/>
              </a:rPr>
              <a:t>LIETUVOS RESPUBLIKOS ŠVIETIMO, MOKSLO IR SPORTO MINISTRAS</a:t>
            </a:r>
            <a:r>
              <a:rPr lang="lt-LT" sz="1900" dirty="0">
                <a:latin typeface="+mj-lt"/>
              </a:rPr>
              <a:t/>
            </a:r>
            <a:br>
              <a:rPr lang="lt-LT" sz="1900" dirty="0">
                <a:latin typeface="+mj-lt"/>
              </a:rPr>
            </a:br>
            <a:r>
              <a:rPr lang="lt-LT" sz="1900" dirty="0">
                <a:latin typeface="+mj-lt"/>
              </a:rPr>
              <a:t> </a:t>
            </a:r>
            <a:endParaRPr lang="lt-LT" sz="1900" dirty="0" smtClean="0">
              <a:latin typeface="+mj-lt"/>
            </a:endParaRPr>
          </a:p>
          <a:p>
            <a:pPr marL="0" indent="0" algn="ctr">
              <a:buNone/>
            </a:pPr>
            <a:r>
              <a:rPr lang="lt-LT" sz="1900" b="1" dirty="0" smtClean="0">
                <a:latin typeface="+mj-lt"/>
              </a:rPr>
              <a:t>ĮSAKYMAS</a:t>
            </a:r>
            <a:r>
              <a:rPr lang="lt-LT" dirty="0" smtClean="0">
                <a:latin typeface="+mj-lt"/>
              </a:rPr>
              <a:t/>
            </a:r>
            <a:br>
              <a:rPr lang="lt-LT" dirty="0" smtClean="0">
                <a:latin typeface="+mj-lt"/>
              </a:rPr>
            </a:br>
            <a:r>
              <a:rPr lang="lt-LT" sz="1200" b="1" dirty="0" smtClean="0">
                <a:latin typeface="+mj-lt"/>
              </a:rPr>
              <a:t>DĖL </a:t>
            </a:r>
            <a:r>
              <a:rPr lang="lt-LT" sz="1200" b="1" dirty="0">
                <a:latin typeface="+mj-lt"/>
              </a:rPr>
              <a:t>ŠVIETIMO, MOKSLO IR SPORTO MINISTRO 2017 M. GEGUŽĖS 17 D. ĮSAKYMO </a:t>
            </a:r>
            <a:endParaRPr lang="lt-LT" sz="12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lt-LT" sz="1200" b="1" dirty="0" smtClean="0">
                <a:latin typeface="+mj-lt"/>
              </a:rPr>
              <a:t>NR</a:t>
            </a:r>
            <a:r>
              <a:rPr lang="lt-LT" sz="1200" b="1" dirty="0">
                <a:latin typeface="+mj-lt"/>
              </a:rPr>
              <a:t>. V-373</a:t>
            </a:r>
            <a:br>
              <a:rPr lang="lt-LT" sz="1200" b="1" dirty="0">
                <a:latin typeface="+mj-lt"/>
              </a:rPr>
            </a:br>
            <a:r>
              <a:rPr lang="lt-LT" b="1" dirty="0">
                <a:latin typeface="+mj-lt"/>
              </a:rPr>
              <a:t> </a:t>
            </a:r>
            <a:br>
              <a:rPr lang="lt-LT" b="1" dirty="0">
                <a:latin typeface="+mj-lt"/>
              </a:rPr>
            </a:br>
            <a:r>
              <a:rPr lang="lt-LT" b="1" dirty="0">
                <a:latin typeface="+mj-lt"/>
              </a:rPr>
              <a:t>„DĖL ASMENŲ, PAGEIDAUJANČIŲ MOKYTIS PAGAL PIRMINIO ARBA TĘSTINIO PROFESINIO MOKYMO PROGRAMAS, </a:t>
            </a:r>
            <a:br>
              <a:rPr lang="lt-LT" b="1" dirty="0">
                <a:latin typeface="+mj-lt"/>
              </a:rPr>
            </a:br>
            <a:r>
              <a:rPr lang="lt-LT" b="1" dirty="0">
                <a:latin typeface="+mj-lt"/>
              </a:rPr>
              <a:t>BENDROJO PRIĖMIMO </a:t>
            </a:r>
            <a:br>
              <a:rPr lang="lt-LT" b="1" dirty="0">
                <a:latin typeface="+mj-lt"/>
              </a:rPr>
            </a:br>
            <a:r>
              <a:rPr lang="lt-LT" sz="1400" b="1" dirty="0">
                <a:latin typeface="+mj-lt"/>
              </a:rPr>
              <a:t>Į VALSTYBINĘ AR SAVIVALDYBĖS ARBA NEVALSTYBINĘ PROFESINIO MOKYMO ĮSTAIGĄ</a:t>
            </a:r>
            <a:r>
              <a:rPr lang="lt-LT" b="1" dirty="0">
                <a:latin typeface="+mj-lt"/>
              </a:rPr>
              <a:t>,</a:t>
            </a:r>
            <a:br>
              <a:rPr lang="lt-LT" b="1" dirty="0">
                <a:latin typeface="+mj-lt"/>
              </a:rPr>
            </a:br>
            <a:r>
              <a:rPr lang="lt-LT" b="1" dirty="0">
                <a:latin typeface="+mj-lt"/>
              </a:rPr>
              <a:t> TVARKOS APRAŠO PATVIRTINIMO“ PAKEITIMO</a:t>
            </a:r>
            <a:r>
              <a:rPr lang="lt-LT" dirty="0">
                <a:latin typeface="+mj-lt"/>
              </a:rPr>
              <a:t/>
            </a:r>
            <a:br>
              <a:rPr lang="lt-LT" dirty="0">
                <a:latin typeface="+mj-lt"/>
              </a:rPr>
            </a:br>
            <a:r>
              <a:rPr lang="lt-LT" b="1" dirty="0">
                <a:latin typeface="+mj-lt"/>
              </a:rPr>
              <a:t> </a:t>
            </a:r>
            <a:r>
              <a:rPr lang="lt-LT" dirty="0">
                <a:latin typeface="+mj-lt"/>
              </a:rPr>
              <a:t/>
            </a:r>
            <a:br>
              <a:rPr lang="lt-LT" dirty="0">
                <a:latin typeface="+mj-lt"/>
              </a:rPr>
            </a:br>
            <a:r>
              <a:rPr lang="lt-LT" sz="1200" dirty="0">
                <a:latin typeface="+mj-lt"/>
              </a:rPr>
              <a:t>2020 m. gegužės 6 d. Nr. V-666</a:t>
            </a:r>
            <a:br>
              <a:rPr lang="lt-LT" sz="1200" dirty="0">
                <a:latin typeface="+mj-lt"/>
              </a:rPr>
            </a:br>
            <a:r>
              <a:rPr lang="lt-LT" sz="1200" dirty="0">
                <a:latin typeface="+mj-lt"/>
              </a:rPr>
              <a:t>Vilnius</a:t>
            </a:r>
            <a:br>
              <a:rPr lang="lt-LT" sz="1200" dirty="0">
                <a:latin typeface="+mj-lt"/>
              </a:rPr>
            </a:br>
            <a:endParaRPr lang="lt-LT" dirty="0">
              <a:latin typeface="+mj-lt"/>
            </a:endParaRPr>
          </a:p>
        </p:txBody>
      </p:sp>
      <p:sp>
        <p:nvSpPr>
          <p:cNvPr id="4" name="Turinio vietos rezervavimo ženklas 2"/>
          <p:cNvSpPr txBox="1">
            <a:spLocks/>
          </p:cNvSpPr>
          <p:nvPr/>
        </p:nvSpPr>
        <p:spPr>
          <a:xfrm>
            <a:off x="6090001" y="2384425"/>
            <a:ext cx="5046312" cy="35106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lt-LT" sz="1500" b="1" dirty="0" smtClean="0">
                <a:latin typeface="+mj-lt"/>
              </a:rPr>
              <a:t>LIETUVOS RESPUBLIKOS ŠVIETIMO, MOKSLO IR SPORTO MINISTRAS</a:t>
            </a:r>
          </a:p>
          <a:p>
            <a:pPr mar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lt-LT" sz="1500" b="1" dirty="0" smtClean="0">
              <a:latin typeface="+mj-lt"/>
            </a:endParaRPr>
          </a:p>
          <a:p>
            <a:pPr mar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lt-LT" sz="1500" b="1" dirty="0" smtClean="0">
                <a:latin typeface="+mj-lt"/>
              </a:rPr>
              <a:t>ĮSAKYMAS</a:t>
            </a:r>
            <a:r>
              <a:rPr lang="lt-LT" dirty="0" smtClean="0">
                <a:latin typeface="+mj-lt"/>
              </a:rPr>
              <a:t/>
            </a:r>
            <a:br>
              <a:rPr lang="lt-LT" dirty="0" smtClean="0">
                <a:latin typeface="+mj-lt"/>
              </a:rPr>
            </a:br>
            <a:r>
              <a:rPr lang="lt-LT" sz="1000" b="1" dirty="0">
                <a:latin typeface="+mj-lt"/>
              </a:rPr>
              <a:t>DĖL ŠVIETIMO, MOKSLO IR SPORTO MINISTRO 2020 M. SAUSIO 27 D. </a:t>
            </a:r>
            <a:r>
              <a:rPr lang="lt-LT" sz="1000" b="1" dirty="0" smtClean="0">
                <a:latin typeface="+mj-lt"/>
              </a:rPr>
              <a:t>ĮSAKYMO</a:t>
            </a:r>
          </a:p>
          <a:p>
            <a:pPr mar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lt-LT" sz="1000" b="1" dirty="0" smtClean="0">
                <a:latin typeface="+mj-lt"/>
              </a:rPr>
              <a:t> </a:t>
            </a:r>
            <a:r>
              <a:rPr lang="lt-LT" sz="1000" b="1" dirty="0">
                <a:latin typeface="+mj-lt"/>
              </a:rPr>
              <a:t>NR. </a:t>
            </a:r>
            <a:r>
              <a:rPr lang="lt-LT" sz="1000" b="1" dirty="0" smtClean="0">
                <a:latin typeface="+mj-lt"/>
              </a:rPr>
              <a:t>V-96</a:t>
            </a:r>
          </a:p>
          <a:p>
            <a:pPr mar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lt-LT" sz="1000" b="1" dirty="0" smtClean="0">
                <a:latin typeface="+mj-lt"/>
              </a:rPr>
              <a:t/>
            </a:r>
            <a:br>
              <a:rPr lang="lt-LT" sz="1000" b="1" dirty="0" smtClean="0">
                <a:latin typeface="+mj-lt"/>
              </a:rPr>
            </a:br>
            <a:r>
              <a:rPr lang="lt-LT" sz="1500" dirty="0">
                <a:latin typeface="+mj-lt"/>
              </a:rPr>
              <a:t>„</a:t>
            </a:r>
            <a:r>
              <a:rPr lang="lt-LT" sz="1500" b="1" dirty="0">
                <a:latin typeface="+mj-lt"/>
              </a:rPr>
              <a:t>DĖL 2020 METŲ BENDROJO PRIĖMIMO Į FORMALIOJO PROFESINIO MOKYMO PROGRAMAS TERMINŲ PATVIRTINIMO“ PAKEITIMO</a:t>
            </a:r>
          </a:p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lt-LT" b="1" dirty="0" smtClean="0">
                <a:latin typeface="+mj-lt"/>
              </a:rPr>
              <a:t> </a:t>
            </a:r>
            <a:r>
              <a:rPr lang="lt-LT" altLang="lt-LT" sz="1000" dirty="0" smtClean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lt-LT" altLang="lt-LT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m. gegužės 7 d. Nr. V- 672</a:t>
            </a:r>
            <a:endParaRPr lang="lt-LT" altLang="lt-LT" sz="1000" dirty="0">
              <a:solidFill>
                <a:schemeClr val="tx1"/>
              </a:solidFill>
              <a:latin typeface="+mj-lt"/>
            </a:endParaRPr>
          </a:p>
          <a:p>
            <a:pPr marL="0" lvl="0" indent="0"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lt-LT" altLang="lt-LT" sz="10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Vilnius</a:t>
            </a:r>
            <a:endParaRPr lang="lt-LT" altLang="lt-LT" sz="10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016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dybos posėdžių kabinetas">
  <a:themeElements>
    <a:clrScheme name="Valdybos posėdžių kabinetas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ldybos posėdžių kabineta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633</TotalTime>
  <Words>202</Words>
  <Application>Microsoft Office PowerPoint</Application>
  <PresentationFormat>Plačiaekranė</PresentationFormat>
  <Paragraphs>81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 3</vt:lpstr>
      <vt:lpstr>Valdybos posėdžių kabinetas</vt:lpstr>
      <vt:lpstr>2020 m. priėmimas į profesinio mokymo įstaigas </vt:lpstr>
      <vt:lpstr>Ką žinoti stojančiajam </vt:lpstr>
      <vt:lpstr>Kiek laiko skirti profesiniam mokymui </vt:lpstr>
      <vt:lpstr>Detaliau apie priėmimo tvarką ir teminus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Zabietienė Jolanta | ŠMSM</dc:creator>
  <cp:lastModifiedBy>Zabietienė Jolanta | ŠMSM</cp:lastModifiedBy>
  <cp:revision>38</cp:revision>
  <dcterms:created xsi:type="dcterms:W3CDTF">2020-05-06T13:11:19Z</dcterms:created>
  <dcterms:modified xsi:type="dcterms:W3CDTF">2020-05-07T09:57:18Z</dcterms:modified>
</cp:coreProperties>
</file>