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6" r:id="rId3"/>
    <p:sldId id="261" r:id="rId4"/>
    <p:sldId id="262" r:id="rId5"/>
    <p:sldId id="263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860"/>
    <a:srgbClr val="458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0ED7C-C9B1-41F4-8347-8922DFBA20B6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7B892-3A1B-42BF-BB29-CF80EF86D5E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23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224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45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492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417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901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205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154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991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522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75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97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D7AF-CDEB-42DF-9E5B-5730A861F1DF}" type="datetimeFigureOut">
              <a:rPr lang="lt-LT" smtClean="0"/>
              <a:t>2020-05-08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2405A-B6F9-4A5F-A10E-8D19BF4FAA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527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307432" y="239110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lt-LT" b="1" dirty="0"/>
              <a:t>ASMENŲ, PAGEIDAUJANČIŲ MOKYTIS PAGAL PIRMINIO ARBA TĘSTINIO PROFESINIO MOKYMO PROGRAMAS, BENDROJO PRIĖMIMO Į VALSTYBINĘ AR SAVIVALDYBĖS ARBA NEVALSTYBINĘ PROFESINIO MOKYMO ĮSTAIGĄ TVARKOS </a:t>
            </a:r>
            <a:r>
              <a:rPr lang="lt-LT" b="1" dirty="0" smtClean="0"/>
              <a:t>APRAŠAS</a:t>
            </a:r>
          </a:p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000" dirty="0" smtClean="0"/>
              <a:t>(švietimo, mokslo ir sporto ministro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000" dirty="0" smtClean="0"/>
              <a:t>2020 m. gegužės 6 d. įsakymas</a:t>
            </a:r>
            <a:endParaRPr lang="lt-LT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000" dirty="0" smtClean="0"/>
              <a:t>Nr</a:t>
            </a:r>
            <a:r>
              <a:rPr lang="lt-LT" sz="2000" dirty="0"/>
              <a:t>. </a:t>
            </a:r>
            <a:r>
              <a:rPr lang="lt-LT" sz="2000" dirty="0" smtClean="0"/>
              <a:t>V-666)</a:t>
            </a:r>
            <a:endParaRPr lang="lt-LT" sz="2000" dirty="0"/>
          </a:p>
          <a:p>
            <a:pPr>
              <a:buFont typeface="Wingdings" charset="2"/>
              <a:buChar char="v"/>
            </a:pP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40821" y="575908"/>
            <a:ext cx="1810544" cy="90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34748"/>
              </p:ext>
            </p:extLst>
          </p:nvPr>
        </p:nvGraphicFramePr>
        <p:xfrm>
          <a:off x="482140" y="365127"/>
          <a:ext cx="11488187" cy="610217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67578">
                  <a:extLst>
                    <a:ext uri="{9D8B030D-6E8A-4147-A177-3AD203B41FA5}">
                      <a16:colId xmlns:a16="http://schemas.microsoft.com/office/drawing/2014/main" val="3590131914"/>
                    </a:ext>
                  </a:extLst>
                </a:gridCol>
                <a:gridCol w="4467578">
                  <a:extLst>
                    <a:ext uri="{9D8B030D-6E8A-4147-A177-3AD203B41FA5}">
                      <a16:colId xmlns:a16="http://schemas.microsoft.com/office/drawing/2014/main" val="3075931374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1950563019"/>
                    </a:ext>
                  </a:extLst>
                </a:gridCol>
              </a:tblGrid>
              <a:tr h="1484314">
                <a:tc rowSpan="5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09855" algn="l"/>
                        </a:tabLst>
                      </a:pPr>
                      <a:r>
                        <a:rPr lang="lt-LT" sz="800" dirty="0">
                          <a:effectLst/>
                        </a:rPr>
                        <a:t> </a:t>
                      </a:r>
                      <a:endParaRPr lang="lt-LT" sz="7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109855" algn="l"/>
                        </a:tabLst>
                      </a:pPr>
                      <a:r>
                        <a:rPr lang="lt-LT" sz="800" dirty="0">
                          <a:effectLst/>
                        </a:rPr>
                        <a:t> </a:t>
                      </a: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109855" algn="l"/>
                        </a:tabLst>
                      </a:pPr>
                      <a:r>
                        <a:rPr lang="lt-LT" sz="900" dirty="0">
                          <a:effectLst/>
                        </a:rPr>
                        <a:t>III. Papildomas priėmimas</a:t>
                      </a:r>
                      <a:endParaRPr lang="lt-LT" sz="8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</a:rPr>
                        <a:t>Stojančiųjų registracija ir prašymų mokytis pagal formaliojo profesinio mokymo programas pateikimas, duomenų ir dokumentų pateikimas LAMA BPO informacinėje sistemoje teisės aktų nustatyta tvarka. Stojančiųjų informavimas apie tinkamumą pasirinktoms programoms</a:t>
                      </a:r>
                      <a:endParaRPr lang="lt-LT" sz="8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 </a:t>
                      </a:r>
                      <a:endParaRPr lang="lt-LT" sz="7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 </a:t>
                      </a:r>
                      <a:endParaRPr lang="lt-LT" sz="700" dirty="0">
                        <a:effectLst/>
                      </a:endParaRPr>
                    </a:p>
                    <a:p>
                      <a:pPr marR="200660" hangingPunct="0"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</a:rPr>
                        <a:t>2020 m. rugpjūčio 15 d. – rugpjūčio 26 d.</a:t>
                      </a:r>
                      <a:endParaRPr lang="lt-LT" sz="8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 </a:t>
                      </a:r>
                      <a:endParaRPr lang="lt-LT" sz="7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 </a:t>
                      </a:r>
                      <a:endParaRPr lang="lt-LT" sz="7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3870623346"/>
                  </a:ext>
                </a:extLst>
              </a:tr>
              <a:tr h="49477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Testų, jei taikomi, laikymas</a:t>
                      </a:r>
                      <a:endParaRPr lang="lt-LT" sz="7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>
                          <a:effectLst/>
                        </a:rPr>
                        <a:t>2020 m. rugpjūčio 17 d. – rugpjūčio 24 d.</a:t>
                      </a:r>
                      <a:endParaRPr lang="lt-LT" sz="7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2152924344"/>
                  </a:ext>
                </a:extLst>
              </a:tr>
              <a:tr h="49477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Pageidavimų, kuriems stojantysis pripažintas tinkamu, eiliškumo nustatymas</a:t>
                      </a:r>
                      <a:endParaRPr lang="lt-LT" sz="7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>
                          <a:effectLst/>
                        </a:rPr>
                        <a:t>2020 m. rugpjūčio 17 d. – rugpjūčio 26 d.</a:t>
                      </a:r>
                      <a:endParaRPr lang="lt-LT" sz="7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1533772369"/>
                  </a:ext>
                </a:extLst>
              </a:tr>
              <a:tr h="49477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Kvietimo mokytis pateikimas stojančiajam</a:t>
                      </a:r>
                      <a:endParaRPr lang="lt-LT" sz="7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>
                          <a:effectLst/>
                        </a:rPr>
                        <a:t>2020 m. rugpjūčio 27 d. – rugpjūčio 28 d.</a:t>
                      </a:r>
                      <a:endParaRPr lang="lt-LT" sz="7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3592372250"/>
                  </a:ext>
                </a:extLst>
              </a:tr>
              <a:tr h="131939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>
                          <a:effectLst/>
                        </a:rPr>
                        <a:t>Mokymo sutarčių su pakviestaisiais mokytis sudarymas profesinio mokymo įstaigose</a:t>
                      </a:r>
                      <a:endParaRPr lang="lt-LT" sz="7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</a:rPr>
                        <a:t>2020 m. rugpjūčio 31 d. – rugsėjo 1 d., o profesinio mokymo įstaigoms, priimančioms daugiau nei 300 mokinių, – rugsėjo 2 d. </a:t>
                      </a:r>
                      <a:endParaRPr lang="lt-LT" sz="8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772158464"/>
                  </a:ext>
                </a:extLst>
              </a:tr>
              <a:tr h="1814160"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</a:rPr>
                        <a:t>IV. Laisvų valstybės finansuojamų ar nefinansuojamų vietų užpildymas prasidėjus mokymo procesui</a:t>
                      </a:r>
                      <a:endParaRPr lang="lt-LT" sz="8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lt-LT" sz="900" dirty="0">
                          <a:effectLst/>
                        </a:rPr>
                        <a:t> </a:t>
                      </a:r>
                      <a:endParaRPr lang="lt-LT" sz="8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>
                          <a:effectLst/>
                        </a:rPr>
                        <a:t>Nuoseklus prašymų ir sprendimų priėmimas Lietuvos Respublikos švietimo, mokslo ir sporto ministro tvirtinamo Asmenų, pageidaujančių mokytis pagal pirminio arba tęstinio profesinio mokymo programas, bendrojo priėmimo į valstybinę ar savivaldybės arba nevalstybinę profesinio mokymo įstaigą tvarkos aprašo nustatyta tvarka</a:t>
                      </a:r>
                      <a:r>
                        <a:rPr lang="lt-LT" sz="700">
                          <a:effectLst/>
                        </a:rPr>
                        <a:t> </a:t>
                      </a:r>
                      <a:endParaRPr lang="lt-LT" sz="7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</a:rPr>
                        <a:t>Nuo rugsėjo 1 d. iki gruodžio 20 d.</a:t>
                      </a:r>
                      <a:endParaRPr lang="lt-LT" sz="8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800" dirty="0">
                          <a:effectLst/>
                        </a:rPr>
                        <a:t>Mokymo sutartys pasirašomos kiekvieną šio laikotarpio pirmadienį arba artimiausią darbo dieną po oficialios šventės dienos</a:t>
                      </a:r>
                      <a:endParaRPr lang="lt-LT" sz="7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2362630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8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29640" y="21561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Stojantiesiems į profesinio mokymo Programą, </a:t>
            </a:r>
            <a:r>
              <a:rPr lang="lt-LT" b="1" dirty="0"/>
              <a:t>kurie</a:t>
            </a:r>
            <a:r>
              <a:rPr lang="lt-LT" dirty="0"/>
              <a:t> </a:t>
            </a:r>
            <a:r>
              <a:rPr lang="lt-LT" b="1" dirty="0"/>
              <a:t>kartu mokysis bendrojo ugdymo mokyklose ar profesinio mokymo įstaigose </a:t>
            </a:r>
            <a:endParaRPr lang="lt-LT" b="1" dirty="0" smtClean="0"/>
          </a:p>
          <a:p>
            <a:pPr marL="0" indent="0">
              <a:buNone/>
            </a:pPr>
            <a:r>
              <a:rPr lang="lt-LT" b="1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lt-LT" b="1" dirty="0">
                <a:solidFill>
                  <a:schemeClr val="accent6">
                    <a:lumMod val="75000"/>
                  </a:schemeClr>
                </a:solidFill>
              </a:rPr>
              <a:t>ir / ar II gimnazijos klasėse (9–10 klasėse), </a:t>
            </a:r>
            <a:endParaRPr lang="lt-L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lt-LT" b="1" dirty="0" smtClean="0">
                <a:solidFill>
                  <a:schemeClr val="accent6">
                    <a:lumMod val="75000"/>
                  </a:schemeClr>
                </a:solidFill>
              </a:rPr>
              <a:t>rekomenduojama </a:t>
            </a:r>
            <a:r>
              <a:rPr lang="lt-LT" b="1" dirty="0">
                <a:solidFill>
                  <a:schemeClr val="accent6">
                    <a:lumMod val="75000"/>
                  </a:schemeClr>
                </a:solidFill>
              </a:rPr>
              <a:t>kreiptis </a:t>
            </a:r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į</a:t>
            </a:r>
            <a:r>
              <a:rPr lang="lt-LT" dirty="0"/>
              <a:t> pasirinktą </a:t>
            </a:r>
            <a:r>
              <a:rPr lang="lt-LT" b="1" dirty="0">
                <a:solidFill>
                  <a:schemeClr val="accent6">
                    <a:lumMod val="75000"/>
                  </a:schemeClr>
                </a:solidFill>
              </a:rPr>
              <a:t>profesinio mokymo įstaigą </a:t>
            </a:r>
            <a:r>
              <a:rPr lang="lt-LT" dirty="0"/>
              <a:t>dėl konsultacijų įsiregistruojant į Sistemą bei pasirenkant profesinį mokymą.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06135" y="365125"/>
            <a:ext cx="1810544" cy="903995"/>
          </a:xfrm>
          <a:prstGeom prst="rect">
            <a:avLst/>
          </a:prstGeom>
        </p:spPr>
      </p:pic>
      <p:sp>
        <p:nvSpPr>
          <p:cNvPr id="6" name="Pavadinimas 1"/>
          <p:cNvSpPr txBox="1">
            <a:spLocks/>
          </p:cNvSpPr>
          <p:nvPr/>
        </p:nvSpPr>
        <p:spPr>
          <a:xfrm>
            <a:off x="773021" y="365125"/>
            <a:ext cx="91331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 punktas </a:t>
            </a:r>
          </a:p>
        </p:txBody>
      </p:sp>
    </p:spTree>
    <p:extLst>
      <p:ext uri="{BB962C8B-B14F-4D97-AF65-F5344CB8AC3E}">
        <p14:creationId xmlns:p14="http://schemas.microsoft.com/office/powerpoint/2010/main" val="9414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9274" y="131989"/>
            <a:ext cx="9133114" cy="1325563"/>
          </a:xfrm>
        </p:spPr>
        <p:txBody>
          <a:bodyPr/>
          <a:lstStyle/>
          <a:p>
            <a:pPr algn="ctr"/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9 punktas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89010" y="1457552"/>
            <a:ext cx="10723869" cy="52341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b="1" dirty="0"/>
              <a:t>Bendrąjį priėmimą </a:t>
            </a:r>
            <a:r>
              <a:rPr lang="lt-LT" dirty="0" smtClean="0"/>
              <a:t>sudaro: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pagrindinis </a:t>
            </a:r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priėmimas </a:t>
            </a:r>
            <a:r>
              <a:rPr lang="lt-LT" dirty="0"/>
              <a:t>(žiemos ir vasaros etapai) bei 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papildomas</a:t>
            </a:r>
            <a:r>
              <a:rPr lang="lt-LT" dirty="0" smtClean="0"/>
              <a:t> </a:t>
            </a:r>
            <a:r>
              <a:rPr lang="lt-LT" dirty="0"/>
              <a:t>(-i) priėmimas (-i), vykdomi pagal Bendrojo priėmimo į formaliojo profesinio mokymo programas terminus (toliau – Bendrojo </a:t>
            </a:r>
            <a:r>
              <a:rPr lang="lt-LT" dirty="0" smtClean="0"/>
              <a:t>priėmimo terminai</a:t>
            </a:r>
            <a:r>
              <a:rPr lang="lt-LT" dirty="0"/>
              <a:t>). </a:t>
            </a:r>
            <a:endParaRPr lang="lt-LT" dirty="0" smtClean="0"/>
          </a:p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endParaRPr lang="lt-LT" sz="2400" dirty="0" smtClean="0"/>
          </a:p>
          <a:p>
            <a:pPr marL="0" indent="0">
              <a:buNone/>
            </a:pPr>
            <a:r>
              <a:rPr lang="lt-LT" sz="2400" dirty="0" smtClean="0"/>
              <a:t>(*</a:t>
            </a:r>
            <a:r>
              <a:rPr lang="lt-LT" dirty="0"/>
              <a:t>laisvų valstybės finansuojamų ar nefinansuojamų vietų </a:t>
            </a:r>
            <a:r>
              <a:rPr lang="lt-LT" dirty="0" smtClean="0"/>
              <a:t>užpildymas </a:t>
            </a:r>
            <a:r>
              <a:rPr lang="lt-LT" dirty="0"/>
              <a:t>prasidėjus mokymo </a:t>
            </a:r>
            <a:r>
              <a:rPr lang="lt-LT" dirty="0" smtClean="0"/>
              <a:t>procesui)</a:t>
            </a:r>
            <a:endParaRPr lang="lt-LT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06135" y="365125"/>
            <a:ext cx="1810544" cy="90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11 punktas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3686" y="2023745"/>
            <a:ext cx="11313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Stojančiojo </a:t>
            </a:r>
            <a:r>
              <a:rPr lang="lt-LT" b="1" dirty="0"/>
              <a:t>tinkamumą</a:t>
            </a:r>
            <a:r>
              <a:rPr lang="lt-LT" dirty="0"/>
              <a:t> mokytis pagal pasirinktą Programą </a:t>
            </a:r>
            <a:r>
              <a:rPr lang="lt-LT" b="1" dirty="0"/>
              <a:t>įvertina ir nustato </a:t>
            </a:r>
            <a:r>
              <a:rPr lang="lt-LT" b="1" dirty="0">
                <a:solidFill>
                  <a:schemeClr val="accent6">
                    <a:lumMod val="75000"/>
                  </a:schemeClr>
                </a:solidFill>
              </a:rPr>
              <a:t>profesinio mokymo įstaiga</a:t>
            </a:r>
            <a:r>
              <a:rPr lang="lt-LT" dirty="0" smtClean="0"/>
              <a:t>,</a:t>
            </a:r>
          </a:p>
          <a:p>
            <a:pPr marL="0" indent="0">
              <a:buNone/>
            </a:pPr>
            <a:r>
              <a:rPr lang="lt-LT" b="1" dirty="0" smtClean="0">
                <a:solidFill>
                  <a:schemeClr val="accent6">
                    <a:lumMod val="75000"/>
                  </a:schemeClr>
                </a:solidFill>
              </a:rPr>
              <a:t>LAMA </a:t>
            </a:r>
            <a:r>
              <a:rPr lang="lt-LT" b="1" dirty="0">
                <a:solidFill>
                  <a:schemeClr val="accent6">
                    <a:lumMod val="75000"/>
                  </a:schemeClr>
                </a:solidFill>
              </a:rPr>
              <a:t>BPO sudarius prieigą prie duomenų</a:t>
            </a:r>
            <a:r>
              <a:rPr lang="lt-LT" dirty="0"/>
              <a:t>, kuriuos LAMA BPO gavo iš Mokinių registro ir Diplomų, atestatų ir kvalifikacijos pažymėjimų registro arba apskaičiavo iš Stojančiojo pateiktų dokumentų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36763" y="230188"/>
            <a:ext cx="1810544" cy="90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58586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13</a:t>
            </a:r>
            <a:r>
              <a:rPr lang="lt-LT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punktas</a:t>
            </a:r>
            <a:endParaRPr lang="lt-L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58586" y="2005012"/>
            <a:ext cx="1081789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	Stojančiojo </a:t>
            </a:r>
            <a:r>
              <a:rPr lang="lt-LT" b="1" dirty="0">
                <a:solidFill>
                  <a:schemeClr val="accent6">
                    <a:lumMod val="75000"/>
                  </a:schemeClr>
                </a:solidFill>
              </a:rPr>
              <a:t>papildomo </a:t>
            </a:r>
            <a:r>
              <a:rPr lang="lt-LT" b="1" dirty="0"/>
              <a:t>tinkamumo mokytis </a:t>
            </a:r>
            <a:r>
              <a:rPr lang="lt-LT" dirty="0"/>
              <a:t>pagal tam tikrą Programą įvertinimo poreikį </a:t>
            </a:r>
            <a:r>
              <a:rPr lang="lt-LT" b="1" dirty="0">
                <a:solidFill>
                  <a:schemeClr val="accent6">
                    <a:lumMod val="75000"/>
                  </a:schemeClr>
                </a:solidFill>
              </a:rPr>
              <a:t>nustato ir Testų rengimą koordinuoja Kvalifikacijų ir profesinio mokymo plėtros centras</a:t>
            </a:r>
            <a:r>
              <a:rPr lang="lt-LT" dirty="0"/>
              <a:t>. Testus rengia juos naudoti numačiusios ir Kvalifikacijų ir profesinio mokymo plėtros centro pritarimą gavusios profesinio mokymo įstaigos pagal Kvalifikacijų ir profesinio mokymo plėtros centro nustatytą tvarką. </a:t>
            </a:r>
            <a:r>
              <a:rPr lang="lt-LT" dirty="0">
                <a:solidFill>
                  <a:schemeClr val="accent6">
                    <a:lumMod val="75000"/>
                  </a:schemeClr>
                </a:solidFill>
              </a:rPr>
              <a:t>Testą, patikrinantį Stojančiojo gebėjimą mokytis pagal Programą, skirtą Stojantiesiems, turintiems specialiųjų ugdymosi poreikių, profesinio mokymo įstaiga privalo raštu suderinti su Nacionaline švietimo agentūra</a:t>
            </a:r>
            <a:r>
              <a:rPr lang="lt-LT" dirty="0"/>
              <a:t>, jei tokiam testui naudoti profesinio mokymo įstaiga gavo Kvalifikacijų ir profesinio mokymo plėtros centro pritarimą.</a:t>
            </a:r>
          </a:p>
          <a:p>
            <a:pPr marL="0" lvl="0" indent="0" algn="ctr">
              <a:buNone/>
            </a:pPr>
            <a:endParaRPr lang="lt-LT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36763" y="230188"/>
            <a:ext cx="1810544" cy="90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accent6">
                    <a:lumMod val="75000"/>
                  </a:schemeClr>
                </a:solidFill>
              </a:rPr>
              <a:t>16 punktas </a:t>
            </a:r>
            <a:endParaRPr lang="lt-L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Rentabilumas: 12-7-4-6</a:t>
            </a:r>
          </a:p>
          <a:p>
            <a:r>
              <a:rPr lang="lt-LT" dirty="0" smtClean="0"/>
              <a:t>Moduliams – PMĮ nuožiūra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4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60120" y="349885"/>
            <a:ext cx="10515600" cy="1325563"/>
          </a:xfrm>
        </p:spPr>
        <p:txBody>
          <a:bodyPr>
            <a:normAutofit fontScale="90000"/>
          </a:bodyPr>
          <a:lstStyle/>
          <a:p>
            <a:pPr algn="ctr" fontAlgn="base" hangingPunct="0"/>
            <a:r>
              <a:rPr lang="lt-LT" dirty="0"/>
              <a:t/>
            </a:r>
            <a:br>
              <a:rPr lang="lt-LT" dirty="0"/>
            </a:br>
            <a:r>
              <a:rPr lang="lt-LT" sz="3600" b="1" dirty="0">
                <a:solidFill>
                  <a:schemeClr val="accent6">
                    <a:lumMod val="75000"/>
                  </a:schemeClr>
                </a:solidFill>
              </a:rPr>
              <a:t>LAISVŲ VALSTYBĖS FINANSUOJAMŲ AR NEFINANSUOJAMŲ VIETŲ UŽPILDYMAS PRASIDĖJUS MOKYMO PROCESUI</a:t>
            </a:r>
            <a:r>
              <a:rPr lang="lt-LT" sz="3100" dirty="0"/>
              <a:t/>
            </a:r>
            <a:br>
              <a:rPr lang="lt-LT" sz="3100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Rugsėjo 2-gruodžio 20 d. (su bendru ugdymu ir per žiemos priėmimą</a:t>
            </a:r>
            <a:r>
              <a:rPr lang="en-GB" dirty="0" smtClean="0"/>
              <a:t>!</a:t>
            </a:r>
            <a:r>
              <a:rPr lang="lt-LT" dirty="0" smtClean="0"/>
              <a:t>)</a:t>
            </a:r>
          </a:p>
          <a:p>
            <a:r>
              <a:rPr lang="lt-LT" dirty="0" smtClean="0">
                <a:solidFill>
                  <a:schemeClr val="accent6"/>
                </a:solidFill>
              </a:rPr>
              <a:t>20 proc. </a:t>
            </a:r>
            <a:r>
              <a:rPr lang="lt-LT" dirty="0" smtClean="0"/>
              <a:t>programos</a:t>
            </a:r>
          </a:p>
          <a:p>
            <a:r>
              <a:rPr lang="lt-LT" dirty="0" smtClean="0"/>
              <a:t>Į laisvas vietas </a:t>
            </a:r>
          </a:p>
          <a:p>
            <a:r>
              <a:rPr lang="lt-LT" dirty="0" smtClean="0"/>
              <a:t>Atranka </a:t>
            </a:r>
            <a:r>
              <a:rPr lang="lt-LT" dirty="0" smtClean="0">
                <a:solidFill>
                  <a:schemeClr val="accent6"/>
                </a:solidFill>
              </a:rPr>
              <a:t>kas </a:t>
            </a:r>
            <a:r>
              <a:rPr lang="lt-LT" dirty="0" smtClean="0">
                <a:solidFill>
                  <a:schemeClr val="accent6"/>
                </a:solidFill>
              </a:rPr>
              <a:t>savaitę </a:t>
            </a:r>
            <a:r>
              <a:rPr lang="lt-LT" sz="2200" i="1" dirty="0" smtClean="0"/>
              <a:t>(</a:t>
            </a:r>
            <a:r>
              <a:rPr lang="lt-LT" sz="2600" i="1" dirty="0" smtClean="0"/>
              <a:t>m</a:t>
            </a:r>
            <a:r>
              <a:rPr lang="lt-LT" sz="2600" i="1" dirty="0" smtClean="0"/>
              <a:t>okymo </a:t>
            </a:r>
            <a:r>
              <a:rPr lang="lt-LT" sz="2600" i="1" dirty="0"/>
              <a:t>sutartys pasirašomos </a:t>
            </a:r>
            <a:r>
              <a:rPr lang="lt-LT" sz="2600" b="1" i="1" dirty="0"/>
              <a:t>kiekvieną </a:t>
            </a:r>
            <a:r>
              <a:rPr lang="lt-LT" sz="2600" b="1" i="1" dirty="0" smtClean="0"/>
              <a:t>pirmadienį </a:t>
            </a:r>
            <a:r>
              <a:rPr lang="lt-LT" sz="2600" i="1" dirty="0"/>
              <a:t>arba artimiausią darbo dieną po oficialios šventės </a:t>
            </a:r>
            <a:r>
              <a:rPr lang="lt-LT" sz="2600" i="1" dirty="0" smtClean="0"/>
              <a:t>dienos</a:t>
            </a:r>
            <a:r>
              <a:rPr lang="lt-LT" sz="2200" i="1" dirty="0" smtClean="0"/>
              <a:t>)</a:t>
            </a:r>
            <a:endParaRPr lang="lt-LT" sz="2200" i="1" dirty="0" smtClean="0"/>
          </a:p>
          <a:p>
            <a:r>
              <a:rPr lang="lt-LT" dirty="0" smtClean="0"/>
              <a:t>Gali pretenduoti: </a:t>
            </a:r>
            <a:r>
              <a:rPr lang="lt-LT" dirty="0" smtClean="0">
                <a:solidFill>
                  <a:schemeClr val="accent6"/>
                </a:solidFill>
              </a:rPr>
              <a:t>nauji stojantieji</a:t>
            </a:r>
            <a:r>
              <a:rPr lang="lt-LT" dirty="0" smtClean="0"/>
              <a:t>, iš </a:t>
            </a:r>
            <a:r>
              <a:rPr lang="lt-LT" dirty="0" err="1" smtClean="0">
                <a:solidFill>
                  <a:schemeClr val="accent6"/>
                </a:solidFill>
              </a:rPr>
              <a:t>VnF</a:t>
            </a:r>
            <a:r>
              <a:rPr lang="lt-LT" dirty="0" smtClean="0">
                <a:solidFill>
                  <a:schemeClr val="accent6"/>
                </a:solidFill>
              </a:rPr>
              <a:t> į VF</a:t>
            </a:r>
            <a:r>
              <a:rPr lang="lt-LT" dirty="0" smtClean="0"/>
              <a:t>, </a:t>
            </a:r>
            <a:r>
              <a:rPr lang="lt-LT" dirty="0" smtClean="0">
                <a:solidFill>
                  <a:schemeClr val="accent6"/>
                </a:solidFill>
              </a:rPr>
              <a:t>keičiantys programą </a:t>
            </a:r>
            <a:r>
              <a:rPr lang="lt-LT" dirty="0" smtClean="0"/>
              <a:t>(netaikoma tiems, kurie keičia mokyklą, bet išlaiko programą)</a:t>
            </a:r>
            <a:endParaRPr lang="en-GB" dirty="0" smtClean="0"/>
          </a:p>
          <a:p>
            <a:r>
              <a:rPr lang="en-GB" dirty="0" err="1" smtClean="0"/>
              <a:t>Sudarant</a:t>
            </a:r>
            <a:r>
              <a:rPr lang="en-GB" dirty="0" smtClean="0"/>
              <a:t> </a:t>
            </a:r>
            <a:r>
              <a:rPr lang="en-GB" dirty="0" err="1" smtClean="0"/>
              <a:t>sutart</a:t>
            </a:r>
            <a:r>
              <a:rPr lang="lt-LT" dirty="0" smtClean="0"/>
              <a:t>į</a:t>
            </a:r>
            <a:r>
              <a:rPr lang="en-GB" dirty="0" smtClean="0"/>
              <a:t> SUSITARIAMA d</a:t>
            </a:r>
            <a:r>
              <a:rPr lang="lt-LT" dirty="0" smtClean="0"/>
              <a:t>ė</a:t>
            </a:r>
            <a:r>
              <a:rPr lang="en-GB" dirty="0" smtClean="0"/>
              <a:t>l </a:t>
            </a:r>
            <a:r>
              <a:rPr lang="lt-LT" dirty="0" smtClean="0"/>
              <a:t>išlyginimo</a:t>
            </a:r>
          </a:p>
          <a:p>
            <a:r>
              <a:rPr lang="lt-LT" dirty="0" smtClean="0"/>
              <a:t>Priėmimas keičiant </a:t>
            </a:r>
            <a:r>
              <a:rPr lang="lt-LT" dirty="0"/>
              <a:t>mokyklą, bet </a:t>
            </a:r>
            <a:r>
              <a:rPr lang="lt-LT" dirty="0" smtClean="0"/>
              <a:t>išlaikant programą</a:t>
            </a:r>
          </a:p>
          <a:p>
            <a:r>
              <a:rPr lang="lt-LT" dirty="0" smtClean="0"/>
              <a:t>iš </a:t>
            </a:r>
            <a:r>
              <a:rPr lang="lt-LT" dirty="0" err="1" smtClean="0"/>
              <a:t>VnF</a:t>
            </a:r>
            <a:r>
              <a:rPr lang="lt-LT" dirty="0" smtClean="0"/>
              <a:t> į VF gali būti perkeliamas mokinys įgyvendinus </a:t>
            </a:r>
            <a:r>
              <a:rPr lang="lt-LT" dirty="0" smtClean="0"/>
              <a:t>&gt;</a:t>
            </a:r>
            <a:r>
              <a:rPr lang="lt-LT" dirty="0" smtClean="0"/>
              <a:t>20 </a:t>
            </a:r>
            <a:r>
              <a:rPr lang="lt-LT" dirty="0"/>
              <a:t>proc. </a:t>
            </a:r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45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chemeClr val="accent6">
                    <a:lumMod val="75000"/>
                  </a:schemeClr>
                </a:solidFill>
              </a:rPr>
              <a:t>PRIĖMIMAS MOKYTIS Į VALSTYBĖS NEFINANSUOJAMAS FORMALIOJO PROFESINIO MOKYMO VIETAS</a:t>
            </a:r>
            <a:endParaRPr lang="lt-LT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Priėmimas </a:t>
            </a:r>
            <a:r>
              <a:rPr lang="lt-LT" dirty="0"/>
              <a:t>į laisvas valstybės nefinansuojamas vietas gali būti vykdomas mokymą finansuojančio fizinio ar juridinio</a:t>
            </a:r>
            <a:r>
              <a:rPr lang="lt-LT" i="1" dirty="0"/>
              <a:t> </a:t>
            </a:r>
            <a:r>
              <a:rPr lang="lt-LT" dirty="0"/>
              <a:t>asmens pageidaujamu ir su profesinio mokymo įstaiga suderintu laiku, jei mokymą užsakantis fizinis ar juridinis asmuo finansuoja visą asmenų grupės ar pavienio asmens profesinį mokymą, o Teikėjas turi galimybes jį vykdyti.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431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562344"/>
              </p:ext>
            </p:extLst>
          </p:nvPr>
        </p:nvGraphicFramePr>
        <p:xfrm>
          <a:off x="838200" y="365125"/>
          <a:ext cx="10515600" cy="623458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089354">
                  <a:extLst>
                    <a:ext uri="{9D8B030D-6E8A-4147-A177-3AD203B41FA5}">
                      <a16:colId xmlns:a16="http://schemas.microsoft.com/office/drawing/2014/main" val="2787779433"/>
                    </a:ext>
                  </a:extLst>
                </a:gridCol>
                <a:gridCol w="4089354">
                  <a:extLst>
                    <a:ext uri="{9D8B030D-6E8A-4147-A177-3AD203B41FA5}">
                      <a16:colId xmlns:a16="http://schemas.microsoft.com/office/drawing/2014/main" val="812312109"/>
                    </a:ext>
                  </a:extLst>
                </a:gridCol>
                <a:gridCol w="2336892">
                  <a:extLst>
                    <a:ext uri="{9D8B030D-6E8A-4147-A177-3AD203B41FA5}">
                      <a16:colId xmlns:a16="http://schemas.microsoft.com/office/drawing/2014/main" val="3978775173"/>
                    </a:ext>
                  </a:extLst>
                </a:gridCol>
              </a:tblGrid>
              <a:tr h="2078196">
                <a:tc rowSpan="5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109855" algn="l"/>
                        </a:tabLst>
                      </a:pPr>
                      <a:r>
                        <a:rPr lang="lt-LT" sz="1100" dirty="0">
                          <a:effectLst/>
                        </a:rPr>
                        <a:t> </a:t>
                      </a:r>
                      <a:endParaRPr lang="lt-LT" sz="9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109855" algn="l"/>
                        </a:tabLst>
                      </a:pPr>
                      <a:r>
                        <a:rPr lang="lt-LT" sz="1100" dirty="0">
                          <a:effectLst/>
                        </a:rPr>
                        <a:t>II. Pagrindinis priėmimas (vasaros etapas)</a:t>
                      </a:r>
                      <a:endParaRPr lang="lt-LT" sz="9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Stojančiųjų registracija ir prašymų mokytis pagal formaliojo profesinio mokymo programas pateikimas, duomenų ir dokumentų pateikimas LAMA BPO informacinėje sistemoje teisės aktų nustatyta tvarka. Stojančiųjų informavimas apie tinkamumą pasirinktoms programoms 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2020 m. gegužės 20 d. – rugpjūčio 7 d., </a:t>
                      </a:r>
                      <a:endParaRPr lang="lt-LT" sz="9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vidurinį išsilavinimą turintys asmenys – rugpjūčio 12 d.</a:t>
                      </a:r>
                      <a:endParaRPr lang="lt-LT" sz="9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092781026"/>
                  </a:ext>
                </a:extLst>
              </a:tr>
              <a:tr h="62345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Testų, jei taikomi, laikymas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2020 m. gegužės 20 d. – rugpjūčio 4 d.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1487661180"/>
                  </a:ext>
                </a:extLst>
              </a:tr>
              <a:tr h="166255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Pageidavimų, kuriems stojantysis pripažintas tinkamu, eiliškumo nustatymas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2020 m. gegužės 20 d. – rugpjūčio 7 d., </a:t>
                      </a:r>
                      <a:endParaRPr lang="lt-LT" sz="90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o vidurinį išsilavinimą turintiems asmenims –rugpjūčio 12 d.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2908725240"/>
                  </a:ext>
                </a:extLst>
              </a:tr>
              <a:tr h="124691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Kvietimo mokytis pateikimas stojančiajam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2020 m. rugpjūčio 10 d., vidurinį išsilavinimą turintiems asmenims – rugpjūčio 14 d.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041891067"/>
                  </a:ext>
                </a:extLst>
              </a:tr>
              <a:tr h="62345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Mokymo sutarčių su pakviestaisiais mokytis sudarymas profesinio mokymo įstaigose</a:t>
                      </a:r>
                      <a:endParaRPr lang="lt-LT" sz="90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</a:rPr>
                        <a:t>2020 m. rugpjūčio 12 d. – rugpjūčio 17 d.</a:t>
                      </a:r>
                      <a:endParaRPr lang="lt-LT" sz="900" dirty="0">
                        <a:effectLst/>
                        <a:latin typeface="Helvetica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 anchor="ctr"/>
                </a:tc>
                <a:extLst>
                  <a:ext uri="{0D108BD9-81ED-4DB2-BD59-A6C34878D82A}">
                    <a16:rowId xmlns:a16="http://schemas.microsoft.com/office/drawing/2014/main" val="3865022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9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689</Words>
  <Application>Microsoft Office PowerPoint</Application>
  <PresentationFormat>Plačiaekranė</PresentationFormat>
  <Paragraphs>73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HelveticaLT</vt:lpstr>
      <vt:lpstr>Times New Roman</vt:lpstr>
      <vt:lpstr>Wingdings</vt:lpstr>
      <vt:lpstr>„Office“ tema</vt:lpstr>
      <vt:lpstr>„PowerPoint“ pateiktis</vt:lpstr>
      <vt:lpstr>„PowerPoint“ pateiktis</vt:lpstr>
      <vt:lpstr>9 punktas </vt:lpstr>
      <vt:lpstr>11 punktas</vt:lpstr>
      <vt:lpstr>13 punktas</vt:lpstr>
      <vt:lpstr>16 punktas </vt:lpstr>
      <vt:lpstr> LAISVŲ VALSTYBĖS FINANSUOJAMŲ AR NEFINANSUOJAMŲ VIETŲ UŽPILDYMAS PRASIDĖJUS MOKYMO PROCESUI </vt:lpstr>
      <vt:lpstr>PRIĖMIMAS MOKYTIS Į VALSTYBĖS NEFINANSUOJAMAS FORMALIOJO PROFESINIO MOKYMO VIETAS</vt:lpstr>
      <vt:lpstr>„PowerPoint“ pateiktis</vt:lpstr>
      <vt:lpstr>„PowerPoint“ pateiktis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Priėmimo į profesinio mokymo įstaigas planavimo proceso organizavimas</dc:title>
  <dc:creator>Zabietienė Jolanta | ŠMSM</dc:creator>
  <cp:lastModifiedBy>Zabietienė Jolanta | ŠMSM</cp:lastModifiedBy>
  <cp:revision>79</cp:revision>
  <dcterms:created xsi:type="dcterms:W3CDTF">2020-02-05T12:47:15Z</dcterms:created>
  <dcterms:modified xsi:type="dcterms:W3CDTF">2020-05-08T07:48:00Z</dcterms:modified>
</cp:coreProperties>
</file>